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92" r:id="rId2"/>
    <p:sldId id="540" r:id="rId3"/>
    <p:sldId id="607" r:id="rId4"/>
    <p:sldId id="599" r:id="rId5"/>
    <p:sldId id="600" r:id="rId6"/>
    <p:sldId id="598" r:id="rId7"/>
    <p:sldId id="544" r:id="rId8"/>
    <p:sldId id="611" r:id="rId9"/>
    <p:sldId id="595" r:id="rId10"/>
    <p:sldId id="610" r:id="rId11"/>
    <p:sldId id="601" r:id="rId12"/>
    <p:sldId id="618" r:id="rId13"/>
    <p:sldId id="617" r:id="rId14"/>
    <p:sldId id="612" r:id="rId15"/>
    <p:sldId id="613" r:id="rId16"/>
    <p:sldId id="614" r:id="rId17"/>
    <p:sldId id="605" r:id="rId18"/>
    <p:sldId id="616" r:id="rId19"/>
    <p:sldId id="619" r:id="rId20"/>
    <p:sldId id="620" r:id="rId21"/>
  </p:sldIdLst>
  <p:sldSz cx="10656888" cy="7524750"/>
  <p:notesSz cx="6881813" cy="9296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ade Gothic LT Std Light" pitchFamily="5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ade Gothic LT Std Light" pitchFamily="5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ade Gothic LT Std Light" pitchFamily="5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ade Gothic LT Std Light" pitchFamily="5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rade Gothic LT Std Light" pitchFamily="50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rade Gothic LT Std Light" pitchFamily="50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rade Gothic LT Std Light" pitchFamily="50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rade Gothic LT Std Light" pitchFamily="50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rade Gothic LT Std Light" pitchFamily="5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33CC"/>
    <a:srgbClr val="FF00FF"/>
    <a:srgbClr val="000000"/>
    <a:srgbClr val="525252"/>
    <a:srgbClr val="ADADAD"/>
    <a:srgbClr val="009E03"/>
    <a:srgbClr val="007802"/>
    <a:srgbClr val="505050"/>
    <a:srgbClr val="909090"/>
    <a:srgbClr val="D4D4D4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8533" autoAdjust="0"/>
    <p:restoredTop sz="94696" autoAdjust="0"/>
  </p:normalViewPr>
  <p:slideViewPr>
    <p:cSldViewPr>
      <p:cViewPr>
        <p:scale>
          <a:sx n="60" d="100"/>
          <a:sy n="60" d="100"/>
        </p:scale>
        <p:origin x="-2752" y="-1176"/>
      </p:cViewPr>
      <p:guideLst>
        <p:guide orient="horz" pos="1055"/>
        <p:guide pos="33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t.amiet@sunrise.ch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7676AF-78D9-409B-BE3C-C2F1B9AB8C8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F46528A7-187F-42F5-90BE-92D5DA6212CA}">
      <dgm:prSet phldrT="[Text]" custT="1"/>
      <dgm:spPr>
        <a:solidFill>
          <a:srgbClr val="FF33CC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de-CH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Ich bin eine motivierte Läuferin</a:t>
          </a:r>
          <a:endParaRPr lang="de-CH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A3F4B9F-7B2C-4C29-B6B3-B21FDE61E931}" type="parTrans" cxnId="{E4D002C7-D2C7-46C5-AF7A-82A1CB4BA90C}">
      <dgm:prSet/>
      <dgm:spPr/>
      <dgm:t>
        <a:bodyPr/>
        <a:lstStyle/>
        <a:p>
          <a:endParaRPr lang="de-CH"/>
        </a:p>
      </dgm:t>
    </dgm:pt>
    <dgm:pt modelId="{D1321283-C68C-4E1D-9557-10E6D3D6525B}" type="sibTrans" cxnId="{E4D002C7-D2C7-46C5-AF7A-82A1CB4BA90C}">
      <dgm:prSet/>
      <dgm:spPr/>
      <dgm:t>
        <a:bodyPr/>
        <a:lstStyle/>
        <a:p>
          <a:endParaRPr lang="de-CH"/>
        </a:p>
      </dgm:t>
    </dgm:pt>
    <dgm:pt modelId="{28AF61CE-3ECB-4AA2-BE14-F5BD1D8E98FC}">
      <dgm:prSet phldrT="[Text]" custT="1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de-CH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Registriere dich kostenlos auf </a:t>
          </a:r>
          <a:r>
            <a:rPr lang="de-CH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www.minex-spendenlauf.ch</a:t>
          </a:r>
          <a:r>
            <a:rPr lang="de-CH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und suche im Bekanntenkreis deine persönlichen Sponsoren.</a:t>
          </a:r>
          <a:endParaRPr lang="de-CH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B8908C9-4C5B-4779-BEC8-C30D425177F7}" type="parTrans" cxnId="{07FED6F3-3AA5-41CB-99A2-B81D5B5917FC}">
      <dgm:prSet/>
      <dgm:spPr/>
      <dgm:t>
        <a:bodyPr/>
        <a:lstStyle/>
        <a:p>
          <a:endParaRPr lang="de-CH"/>
        </a:p>
      </dgm:t>
    </dgm:pt>
    <dgm:pt modelId="{09B6878C-649D-4FE5-8587-916106FB93B5}" type="sibTrans" cxnId="{07FED6F3-3AA5-41CB-99A2-B81D5B5917FC}">
      <dgm:prSet/>
      <dgm:spPr/>
      <dgm:t>
        <a:bodyPr/>
        <a:lstStyle/>
        <a:p>
          <a:endParaRPr lang="de-CH"/>
        </a:p>
      </dgm:t>
    </dgm:pt>
    <dgm:pt modelId="{96F92A09-8E7B-438F-93CA-CC6EB53C302B}">
      <dgm:prSet phldrT="[Text]" custT="1"/>
      <dgm:spPr>
        <a:solidFill>
          <a:srgbClr val="FF33CC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CH" sz="11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de-CH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MANN, </a:t>
          </a:r>
          <a:r>
            <a:rPr lang="de-CH" sz="1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möchte gerne spenden und </a:t>
          </a:r>
          <a:r>
            <a:rPr lang="de-CH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kennt Läuferinnen</a:t>
          </a:r>
          <a:endParaRPr lang="de-CH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81CB07A-3D43-4CFC-A83A-42D1A7A2F71B}" type="parTrans" cxnId="{CC777AD3-53C3-4FCF-9964-33A1EA9BBB06}">
      <dgm:prSet/>
      <dgm:spPr/>
      <dgm:t>
        <a:bodyPr/>
        <a:lstStyle/>
        <a:p>
          <a:endParaRPr lang="de-CH"/>
        </a:p>
      </dgm:t>
    </dgm:pt>
    <dgm:pt modelId="{359DEAA4-6085-438A-9C8C-A1538CE2A217}" type="sibTrans" cxnId="{CC777AD3-53C3-4FCF-9964-33A1EA9BBB06}">
      <dgm:prSet/>
      <dgm:spPr/>
      <dgm:t>
        <a:bodyPr/>
        <a:lstStyle/>
        <a:p>
          <a:endParaRPr lang="de-CH"/>
        </a:p>
      </dgm:t>
    </dgm:pt>
    <dgm:pt modelId="{3BA5BACE-06C9-45E8-92B1-17E75920E72E}">
      <dgm:prSet phldrT="[Text]" custT="1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de-CH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Motiviere diese Frauen sich auf</a:t>
          </a:r>
          <a:r>
            <a:rPr lang="de-CH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www.minex-spendenlauf.ch </a:t>
          </a:r>
          <a:r>
            <a:rPr lang="de-CH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zu registrieren. Die Frau kann Ihnen dann via Link, die Möglichkeit geben Sie zu Sponsoren.</a:t>
          </a:r>
          <a:endParaRPr lang="de-CH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1686315-4C01-407C-8FD0-C6B316A9BCB5}" type="parTrans" cxnId="{A5C404EE-E3B9-4D0E-BE4F-6A6734168DDB}">
      <dgm:prSet/>
      <dgm:spPr/>
      <dgm:t>
        <a:bodyPr/>
        <a:lstStyle/>
        <a:p>
          <a:endParaRPr lang="de-CH"/>
        </a:p>
      </dgm:t>
    </dgm:pt>
    <dgm:pt modelId="{AD2603DD-AD41-43A9-BBAF-61615D97259C}" type="sibTrans" cxnId="{A5C404EE-E3B9-4D0E-BE4F-6A6734168DDB}">
      <dgm:prSet/>
      <dgm:spPr/>
      <dgm:t>
        <a:bodyPr/>
        <a:lstStyle/>
        <a:p>
          <a:endParaRPr lang="de-CH"/>
        </a:p>
      </dgm:t>
    </dgm:pt>
    <dgm:pt modelId="{161483B8-B1E0-4BCA-B10C-EA6CBA703C5F}">
      <dgm:prSet phldrT="[Text]" custT="1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de-CH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Oder  Sie kommen am Lauf selber mit der Frau / den Frauen am Mine-ex Stand vorbei und sie meldet sich schriftlich noch für den Lauf an.</a:t>
          </a:r>
          <a:endParaRPr lang="de-CH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EA7888B-FFEE-40DB-BF4D-114BE9329334}" type="parTrans" cxnId="{48495967-6D2C-434E-8976-4308D659215E}">
      <dgm:prSet/>
      <dgm:spPr/>
      <dgm:t>
        <a:bodyPr/>
        <a:lstStyle/>
        <a:p>
          <a:endParaRPr lang="de-CH"/>
        </a:p>
      </dgm:t>
    </dgm:pt>
    <dgm:pt modelId="{636BE511-749F-4907-A8E6-DCC735419ACB}" type="sibTrans" cxnId="{48495967-6D2C-434E-8976-4308D659215E}">
      <dgm:prSet/>
      <dgm:spPr/>
      <dgm:t>
        <a:bodyPr/>
        <a:lstStyle/>
        <a:p>
          <a:endParaRPr lang="de-CH"/>
        </a:p>
      </dgm:t>
    </dgm:pt>
    <dgm:pt modelId="{653331A0-D0B2-46C3-926B-E8F78F0CB500}">
      <dgm:prSet phldrT="[Text]" custT="1"/>
      <dgm:spPr>
        <a:solidFill>
          <a:srgbClr val="FF33CC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CH" sz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de-CH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MANN</a:t>
          </a:r>
          <a:r>
            <a:rPr lang="de-CH" sz="1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möchte gerne spenden und kennt </a:t>
          </a:r>
          <a:r>
            <a:rPr lang="de-CH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keine  Läuferinnen</a:t>
          </a:r>
          <a:endParaRPr lang="de-CH" sz="1100" b="1" dirty="0">
            <a:solidFill>
              <a:schemeClr val="tx1"/>
            </a:solidFill>
          </a:endParaRPr>
        </a:p>
      </dgm:t>
    </dgm:pt>
    <dgm:pt modelId="{161911F4-5139-45B6-B90A-D8D98CA6A1F7}" type="parTrans" cxnId="{F04CD599-0A74-4E58-B2F5-0B9819525003}">
      <dgm:prSet/>
      <dgm:spPr/>
      <dgm:t>
        <a:bodyPr/>
        <a:lstStyle/>
        <a:p>
          <a:endParaRPr lang="de-CH"/>
        </a:p>
      </dgm:t>
    </dgm:pt>
    <dgm:pt modelId="{A7A41083-9A6B-4B92-A3B7-7D15A223351D}" type="sibTrans" cxnId="{F04CD599-0A74-4E58-B2F5-0B9819525003}">
      <dgm:prSet/>
      <dgm:spPr/>
      <dgm:t>
        <a:bodyPr/>
        <a:lstStyle/>
        <a:p>
          <a:endParaRPr lang="de-CH"/>
        </a:p>
      </dgm:t>
    </dgm:pt>
    <dgm:pt modelId="{407FAD7B-A238-47EF-94D4-8920DB5D4F8C}">
      <dgm:prSet phldrT="[Text]" custT="1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de-CH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Kein Problem. Sie können sich gerne als  Helfer für die Streckenposten melden </a:t>
          </a:r>
          <a:r>
            <a:rPr lang="de-CH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t.amiet@sunrise.ch</a:t>
          </a:r>
          <a:r>
            <a:rPr lang="de-CH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de-CH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endParaRPr lang="de-CH" sz="16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B6457C51-C43D-4035-BB80-2BF89E164488}" type="parTrans" cxnId="{469A6BB9-375E-49BC-8E13-39669AEC52ED}">
      <dgm:prSet/>
      <dgm:spPr/>
      <dgm:t>
        <a:bodyPr/>
        <a:lstStyle/>
        <a:p>
          <a:endParaRPr lang="de-CH"/>
        </a:p>
      </dgm:t>
    </dgm:pt>
    <dgm:pt modelId="{1DE36743-EB16-4E80-9487-406EAACB6B24}" type="sibTrans" cxnId="{469A6BB9-375E-49BC-8E13-39669AEC52ED}">
      <dgm:prSet/>
      <dgm:spPr/>
      <dgm:t>
        <a:bodyPr/>
        <a:lstStyle/>
        <a:p>
          <a:endParaRPr lang="de-CH"/>
        </a:p>
      </dgm:t>
    </dgm:pt>
    <dgm:pt modelId="{43584B94-8720-47FD-BA00-4FC3F3DD05C7}">
      <dgm:prSet phldrT="[Text]" custT="1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de-CH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Oder sie unterstützen Mine-ex einfach so. Jede Hilfe ist Willkommen. </a:t>
          </a:r>
          <a:endParaRPr lang="de-CH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D0681FB-0070-4FF9-B83C-AED09E8E93A7}" type="parTrans" cxnId="{C6F17FBF-3ED1-4753-B55D-DC0F33E71673}">
      <dgm:prSet/>
      <dgm:spPr/>
      <dgm:t>
        <a:bodyPr/>
        <a:lstStyle/>
        <a:p>
          <a:endParaRPr lang="de-CH"/>
        </a:p>
      </dgm:t>
    </dgm:pt>
    <dgm:pt modelId="{F413153B-D87A-4530-8037-376475470CAD}" type="sibTrans" cxnId="{C6F17FBF-3ED1-4753-B55D-DC0F33E71673}">
      <dgm:prSet/>
      <dgm:spPr/>
      <dgm:t>
        <a:bodyPr/>
        <a:lstStyle/>
        <a:p>
          <a:endParaRPr lang="de-CH"/>
        </a:p>
      </dgm:t>
    </dgm:pt>
    <dgm:pt modelId="{252A4CC0-83F2-44B6-B0FA-D2FB4DF61D18}">
      <dgm:prSet phldrT="[Text]" custT="1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de-CH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Den Beitrag können Sie auf das folgende Konto überweisen: Rotary Club Bern Rosengarten, Basler Kantonalbank AG, Private Banking Bern, Schauplatzgasse 21, Postfach 5026, CH-3001 Bern, IBAN: CH80 0077 0253 3874 2200 1</a:t>
          </a:r>
          <a:endParaRPr lang="de-CH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9E92861-5C63-4EAC-89DF-91332571428E}" type="parTrans" cxnId="{FE3E929D-9905-48F5-B7D9-7824BED5F688}">
      <dgm:prSet/>
      <dgm:spPr/>
      <dgm:t>
        <a:bodyPr/>
        <a:lstStyle/>
        <a:p>
          <a:endParaRPr lang="de-CH"/>
        </a:p>
      </dgm:t>
    </dgm:pt>
    <dgm:pt modelId="{8EB474D8-972C-42FE-9EEB-85654906FFA6}" type="sibTrans" cxnId="{FE3E929D-9905-48F5-B7D9-7824BED5F688}">
      <dgm:prSet/>
      <dgm:spPr/>
      <dgm:t>
        <a:bodyPr/>
        <a:lstStyle/>
        <a:p>
          <a:endParaRPr lang="de-CH"/>
        </a:p>
      </dgm:t>
    </dgm:pt>
    <dgm:pt modelId="{8193D18A-C0D5-453E-9281-36A170A59867}" type="pres">
      <dgm:prSet presAssocID="{0C7676AF-78D9-409B-BE3C-C2F1B9AB8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A28B6442-069B-42CC-BCAB-B19CCBACAC04}" type="pres">
      <dgm:prSet presAssocID="{F46528A7-187F-42F5-90BE-92D5DA6212CA}" presName="composite" presStyleCnt="0"/>
      <dgm:spPr/>
    </dgm:pt>
    <dgm:pt modelId="{B70C2802-9BF2-4B50-A808-078E4B2F21F3}" type="pres">
      <dgm:prSet presAssocID="{F46528A7-187F-42F5-90BE-92D5DA6212C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4638172-1465-4C99-AE17-ED0D86D5EB53}" type="pres">
      <dgm:prSet presAssocID="{F46528A7-187F-42F5-90BE-92D5DA6212C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A69D45A-A0DC-43D6-9400-94F35C184834}" type="pres">
      <dgm:prSet presAssocID="{D1321283-C68C-4E1D-9557-10E6D3D6525B}" presName="sp" presStyleCnt="0"/>
      <dgm:spPr/>
    </dgm:pt>
    <dgm:pt modelId="{E7F1A179-2336-41F9-81C5-B21630A7C774}" type="pres">
      <dgm:prSet presAssocID="{96F92A09-8E7B-438F-93CA-CC6EB53C302B}" presName="composite" presStyleCnt="0"/>
      <dgm:spPr/>
    </dgm:pt>
    <dgm:pt modelId="{20084BEC-118F-45AD-8A4F-7253E7C47CC4}" type="pres">
      <dgm:prSet presAssocID="{96F92A09-8E7B-438F-93CA-CC6EB53C302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0A5D9CA-DCAB-4BF7-90BC-901646919567}" type="pres">
      <dgm:prSet presAssocID="{96F92A09-8E7B-438F-93CA-CC6EB53C302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7834601-3BA3-4D46-BC09-FC3586DAA694}" type="pres">
      <dgm:prSet presAssocID="{359DEAA4-6085-438A-9C8C-A1538CE2A217}" presName="sp" presStyleCnt="0"/>
      <dgm:spPr/>
    </dgm:pt>
    <dgm:pt modelId="{68503F6E-0138-4AE7-B3C3-29DCF5A6F8A5}" type="pres">
      <dgm:prSet presAssocID="{653331A0-D0B2-46C3-926B-E8F78F0CB500}" presName="composite" presStyleCnt="0"/>
      <dgm:spPr/>
    </dgm:pt>
    <dgm:pt modelId="{4C82B2D1-2939-4099-A9CD-508E866ED1B8}" type="pres">
      <dgm:prSet presAssocID="{653331A0-D0B2-46C3-926B-E8F78F0CB500}" presName="parentText" presStyleLbl="alignNode1" presStyleIdx="2" presStyleCnt="3" custScaleY="117338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64B30A2-A010-4C45-AF03-8C692ABD3E4D}" type="pres">
      <dgm:prSet presAssocID="{653331A0-D0B2-46C3-926B-E8F78F0CB500}" presName="descendantText" presStyleLbl="alignAcc1" presStyleIdx="2" presStyleCnt="3" custScaleY="12471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44ED7BE3-1D22-4BE2-A1E5-E0A610D03948}" type="presOf" srcId="{653331A0-D0B2-46C3-926B-E8F78F0CB500}" destId="{4C82B2D1-2939-4099-A9CD-508E866ED1B8}" srcOrd="0" destOrd="0" presId="urn:microsoft.com/office/officeart/2005/8/layout/chevron2"/>
    <dgm:cxn modelId="{21EB4B24-3A5D-479C-94E5-13F1C179660C}" type="presOf" srcId="{28AF61CE-3ECB-4AA2-BE14-F5BD1D8E98FC}" destId="{C4638172-1465-4C99-AE17-ED0D86D5EB53}" srcOrd="0" destOrd="0" presId="urn:microsoft.com/office/officeart/2005/8/layout/chevron2"/>
    <dgm:cxn modelId="{A5C404EE-E3B9-4D0E-BE4F-6A6734168DDB}" srcId="{96F92A09-8E7B-438F-93CA-CC6EB53C302B}" destId="{3BA5BACE-06C9-45E8-92B1-17E75920E72E}" srcOrd="0" destOrd="0" parTransId="{F1686315-4C01-407C-8FD0-C6B316A9BCB5}" sibTransId="{AD2603DD-AD41-43A9-BBAF-61615D97259C}"/>
    <dgm:cxn modelId="{7CDCB7C2-1FDF-4FEB-9CE4-974400D37E14}" type="presOf" srcId="{0C7676AF-78D9-409B-BE3C-C2F1B9AB8C85}" destId="{8193D18A-C0D5-453E-9281-36A170A59867}" srcOrd="0" destOrd="0" presId="urn:microsoft.com/office/officeart/2005/8/layout/chevron2"/>
    <dgm:cxn modelId="{07FED6F3-3AA5-41CB-99A2-B81D5B5917FC}" srcId="{F46528A7-187F-42F5-90BE-92D5DA6212CA}" destId="{28AF61CE-3ECB-4AA2-BE14-F5BD1D8E98FC}" srcOrd="0" destOrd="0" parTransId="{3B8908C9-4C5B-4779-BEC8-C30D425177F7}" sibTransId="{09B6878C-649D-4FE5-8587-916106FB93B5}"/>
    <dgm:cxn modelId="{48495967-6D2C-434E-8976-4308D659215E}" srcId="{96F92A09-8E7B-438F-93CA-CC6EB53C302B}" destId="{161483B8-B1E0-4BCA-B10C-EA6CBA703C5F}" srcOrd="1" destOrd="0" parTransId="{BEA7888B-FFEE-40DB-BF4D-114BE9329334}" sibTransId="{636BE511-749F-4907-A8E6-DCC735419ACB}"/>
    <dgm:cxn modelId="{F4B715EB-A4E1-4E78-9056-17374D7A72EB}" type="presOf" srcId="{96F92A09-8E7B-438F-93CA-CC6EB53C302B}" destId="{20084BEC-118F-45AD-8A4F-7253E7C47CC4}" srcOrd="0" destOrd="0" presId="urn:microsoft.com/office/officeart/2005/8/layout/chevron2"/>
    <dgm:cxn modelId="{C9385262-C453-48B2-A59A-E4E93C8346A5}" type="presOf" srcId="{F46528A7-187F-42F5-90BE-92D5DA6212CA}" destId="{B70C2802-9BF2-4B50-A808-078E4B2F21F3}" srcOrd="0" destOrd="0" presId="urn:microsoft.com/office/officeart/2005/8/layout/chevron2"/>
    <dgm:cxn modelId="{F3FDF0F9-1652-4AA9-82A1-C61C983B2ACC}" type="presOf" srcId="{3BA5BACE-06C9-45E8-92B1-17E75920E72E}" destId="{60A5D9CA-DCAB-4BF7-90BC-901646919567}" srcOrd="0" destOrd="0" presId="urn:microsoft.com/office/officeart/2005/8/layout/chevron2"/>
    <dgm:cxn modelId="{469A6BB9-375E-49BC-8E13-39669AEC52ED}" srcId="{653331A0-D0B2-46C3-926B-E8F78F0CB500}" destId="{407FAD7B-A238-47EF-94D4-8920DB5D4F8C}" srcOrd="0" destOrd="0" parTransId="{B6457C51-C43D-4035-BB80-2BF89E164488}" sibTransId="{1DE36743-EB16-4E80-9487-406EAACB6B24}"/>
    <dgm:cxn modelId="{B820081F-8F4C-4167-97B7-75426871BBCE}" type="presOf" srcId="{252A4CC0-83F2-44B6-B0FA-D2FB4DF61D18}" destId="{364B30A2-A010-4C45-AF03-8C692ABD3E4D}" srcOrd="0" destOrd="2" presId="urn:microsoft.com/office/officeart/2005/8/layout/chevron2"/>
    <dgm:cxn modelId="{789CD605-1979-4389-B7E6-00EE70DD209C}" type="presOf" srcId="{43584B94-8720-47FD-BA00-4FC3F3DD05C7}" destId="{364B30A2-A010-4C45-AF03-8C692ABD3E4D}" srcOrd="0" destOrd="1" presId="urn:microsoft.com/office/officeart/2005/8/layout/chevron2"/>
    <dgm:cxn modelId="{E4D002C7-D2C7-46C5-AF7A-82A1CB4BA90C}" srcId="{0C7676AF-78D9-409B-BE3C-C2F1B9AB8C85}" destId="{F46528A7-187F-42F5-90BE-92D5DA6212CA}" srcOrd="0" destOrd="0" parTransId="{BA3F4B9F-7B2C-4C29-B6B3-B21FDE61E931}" sibTransId="{D1321283-C68C-4E1D-9557-10E6D3D6525B}"/>
    <dgm:cxn modelId="{6DB45A05-C4C3-425E-AC0C-E79218076170}" type="presOf" srcId="{407FAD7B-A238-47EF-94D4-8920DB5D4F8C}" destId="{364B30A2-A010-4C45-AF03-8C692ABD3E4D}" srcOrd="0" destOrd="0" presId="urn:microsoft.com/office/officeart/2005/8/layout/chevron2"/>
    <dgm:cxn modelId="{C6F17FBF-3ED1-4753-B55D-DC0F33E71673}" srcId="{653331A0-D0B2-46C3-926B-E8F78F0CB500}" destId="{43584B94-8720-47FD-BA00-4FC3F3DD05C7}" srcOrd="1" destOrd="0" parTransId="{CD0681FB-0070-4FF9-B83C-AED09E8E93A7}" sibTransId="{F413153B-D87A-4530-8037-376475470CAD}"/>
    <dgm:cxn modelId="{F04CD599-0A74-4E58-B2F5-0B9819525003}" srcId="{0C7676AF-78D9-409B-BE3C-C2F1B9AB8C85}" destId="{653331A0-D0B2-46C3-926B-E8F78F0CB500}" srcOrd="2" destOrd="0" parTransId="{161911F4-5139-45B6-B90A-D8D98CA6A1F7}" sibTransId="{A7A41083-9A6B-4B92-A3B7-7D15A223351D}"/>
    <dgm:cxn modelId="{CC777AD3-53C3-4FCF-9964-33A1EA9BBB06}" srcId="{0C7676AF-78D9-409B-BE3C-C2F1B9AB8C85}" destId="{96F92A09-8E7B-438F-93CA-CC6EB53C302B}" srcOrd="1" destOrd="0" parTransId="{481CB07A-3D43-4CFC-A83A-42D1A7A2F71B}" sibTransId="{359DEAA4-6085-438A-9C8C-A1538CE2A217}"/>
    <dgm:cxn modelId="{FE3E929D-9905-48F5-B7D9-7824BED5F688}" srcId="{653331A0-D0B2-46C3-926B-E8F78F0CB500}" destId="{252A4CC0-83F2-44B6-B0FA-D2FB4DF61D18}" srcOrd="2" destOrd="0" parTransId="{F9E92861-5C63-4EAC-89DF-91332571428E}" sibTransId="{8EB474D8-972C-42FE-9EEB-85654906FFA6}"/>
    <dgm:cxn modelId="{A715D0EE-255C-46EA-AAB1-2BE2C1937474}" type="presOf" srcId="{161483B8-B1E0-4BCA-B10C-EA6CBA703C5F}" destId="{60A5D9CA-DCAB-4BF7-90BC-901646919567}" srcOrd="0" destOrd="1" presId="urn:microsoft.com/office/officeart/2005/8/layout/chevron2"/>
    <dgm:cxn modelId="{02AABE6E-FFD9-49FD-94A6-DFD405CC12B4}" type="presParOf" srcId="{8193D18A-C0D5-453E-9281-36A170A59867}" destId="{A28B6442-069B-42CC-BCAB-B19CCBACAC04}" srcOrd="0" destOrd="0" presId="urn:microsoft.com/office/officeart/2005/8/layout/chevron2"/>
    <dgm:cxn modelId="{107D2BF2-ED33-4367-AB7F-56A57BE843F2}" type="presParOf" srcId="{A28B6442-069B-42CC-BCAB-B19CCBACAC04}" destId="{B70C2802-9BF2-4B50-A808-078E4B2F21F3}" srcOrd="0" destOrd="0" presId="urn:microsoft.com/office/officeart/2005/8/layout/chevron2"/>
    <dgm:cxn modelId="{BB7ECACD-D19F-4FBF-BD37-999999A3EB6C}" type="presParOf" srcId="{A28B6442-069B-42CC-BCAB-B19CCBACAC04}" destId="{C4638172-1465-4C99-AE17-ED0D86D5EB53}" srcOrd="1" destOrd="0" presId="urn:microsoft.com/office/officeart/2005/8/layout/chevron2"/>
    <dgm:cxn modelId="{3384078A-9ECC-40EC-BAFA-DD056602B254}" type="presParOf" srcId="{8193D18A-C0D5-453E-9281-36A170A59867}" destId="{3A69D45A-A0DC-43D6-9400-94F35C184834}" srcOrd="1" destOrd="0" presId="urn:microsoft.com/office/officeart/2005/8/layout/chevron2"/>
    <dgm:cxn modelId="{EECE79EF-C40D-40F2-8411-4945713BBEA1}" type="presParOf" srcId="{8193D18A-C0D5-453E-9281-36A170A59867}" destId="{E7F1A179-2336-41F9-81C5-B21630A7C774}" srcOrd="2" destOrd="0" presId="urn:microsoft.com/office/officeart/2005/8/layout/chevron2"/>
    <dgm:cxn modelId="{7E76F8C7-1BA5-4531-920A-1DDEBCC6C682}" type="presParOf" srcId="{E7F1A179-2336-41F9-81C5-B21630A7C774}" destId="{20084BEC-118F-45AD-8A4F-7253E7C47CC4}" srcOrd="0" destOrd="0" presId="urn:microsoft.com/office/officeart/2005/8/layout/chevron2"/>
    <dgm:cxn modelId="{4DE7C072-D1F3-460D-836B-9A38E7779C0F}" type="presParOf" srcId="{E7F1A179-2336-41F9-81C5-B21630A7C774}" destId="{60A5D9CA-DCAB-4BF7-90BC-901646919567}" srcOrd="1" destOrd="0" presId="urn:microsoft.com/office/officeart/2005/8/layout/chevron2"/>
    <dgm:cxn modelId="{AC1E369A-102E-403D-9EBC-55CD1EF359E3}" type="presParOf" srcId="{8193D18A-C0D5-453E-9281-36A170A59867}" destId="{67834601-3BA3-4D46-BC09-FC3586DAA694}" srcOrd="3" destOrd="0" presId="urn:microsoft.com/office/officeart/2005/8/layout/chevron2"/>
    <dgm:cxn modelId="{5DE05C0C-6CD0-4162-9335-DF224B689310}" type="presParOf" srcId="{8193D18A-C0D5-453E-9281-36A170A59867}" destId="{68503F6E-0138-4AE7-B3C3-29DCF5A6F8A5}" srcOrd="4" destOrd="0" presId="urn:microsoft.com/office/officeart/2005/8/layout/chevron2"/>
    <dgm:cxn modelId="{264CA72A-2743-48C7-BF59-EFED97016D27}" type="presParOf" srcId="{68503F6E-0138-4AE7-B3C3-29DCF5A6F8A5}" destId="{4C82B2D1-2939-4099-A9CD-508E866ED1B8}" srcOrd="0" destOrd="0" presId="urn:microsoft.com/office/officeart/2005/8/layout/chevron2"/>
    <dgm:cxn modelId="{BCAE3814-9526-4ABD-9169-1FE6479CFC99}" type="presParOf" srcId="{68503F6E-0138-4AE7-B3C3-29DCF5A6F8A5}" destId="{364B30A2-A010-4C45-AF03-8C692ABD3E4D}" srcOrd="1" destOrd="0" presId="urn:microsoft.com/office/officeart/2005/8/layout/chevron2"/>
  </dgm:cxnLst>
  <dgm:bg/>
  <dgm:whole/>
  <dgm:extLst>
    <a:ext uri="{C62137D5-CB1D-491B-B009-E17868A290BF}">
      <dgm14:recolorImg xmlns:dgm14="http://schemas.microsoft.com/office/drawing/2010/diagram" xmlns:a="http://schemas.openxmlformats.org/drawingml/2006/main" xmlns:dgm="http://schemas.openxmlformats.org/drawingml/2006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49450" y="8831263"/>
            <a:ext cx="29829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12" tIns="48006" rIns="96012" bIns="48006" numCol="1" anchor="b" anchorCtr="0" compatLnSpc="1">
            <a:prstTxWarp prst="textNoShape">
              <a:avLst/>
            </a:prstTxWarp>
          </a:bodyPr>
          <a:lstStyle>
            <a:lvl1pPr algn="ctr" defTabSz="960438">
              <a:defRPr sz="700"/>
            </a:lvl1pPr>
          </a:lstStyle>
          <a:p>
            <a:pPr>
              <a:defRPr/>
            </a:pPr>
            <a:fld id="{3751EC41-7037-4652-AEC7-51C22B3462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0843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3138" y="693738"/>
            <a:ext cx="4941887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3863" cy="41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088"/>
            <a:ext cx="29829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12" tIns="48006" rIns="96012" bIns="48006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8088"/>
            <a:ext cx="29829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12" tIns="48006" rIns="96012" bIns="48006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Arial" charset="0"/>
              </a:defRPr>
            </a:lvl1pPr>
          </a:lstStyle>
          <a:p>
            <a:pPr>
              <a:defRPr/>
            </a:pPr>
            <a:fld id="{0CF11938-A764-4EC6-853E-8FF6FB4710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2497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4619F88D-E832-46B4-803A-638D39F197D4}" type="slidenum">
              <a:rPr lang="de-DE" sz="1300" smtClean="0">
                <a:latin typeface="Arial" charset="0"/>
              </a:rPr>
              <a:pPr eaLnBrk="1" hangingPunct="1"/>
              <a:t>2</a:t>
            </a:fld>
            <a:endParaRPr lang="de-DE" sz="1300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695325"/>
            <a:ext cx="4938713" cy="348773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3863" cy="4184650"/>
          </a:xfrm>
          <a:noFill/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F5C14C30-7966-4117-883A-BC9E361E6C09}" type="slidenum">
              <a:rPr lang="de-DE" sz="1300" smtClean="0">
                <a:latin typeface="Arial" charset="0"/>
              </a:rPr>
              <a:pPr eaLnBrk="1" hangingPunct="1"/>
              <a:t>11</a:t>
            </a:fld>
            <a:endParaRPr lang="de-DE" sz="13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C5E2C5FB-0FB4-4D88-967B-9D52D2FFC391}" type="slidenum">
              <a:rPr lang="de-DE" sz="1300" smtClean="0">
                <a:latin typeface="Arial" charset="0"/>
              </a:rPr>
              <a:pPr eaLnBrk="1" hangingPunct="1"/>
              <a:t>12</a:t>
            </a:fld>
            <a:endParaRPr lang="de-DE" sz="130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F5C14C30-7966-4117-883A-BC9E361E6C09}" type="slidenum">
              <a:rPr lang="de-DE" sz="1300" smtClean="0">
                <a:latin typeface="Arial" charset="0"/>
              </a:rPr>
              <a:pPr eaLnBrk="1" hangingPunct="1"/>
              <a:t>13</a:t>
            </a:fld>
            <a:endParaRPr lang="de-DE" sz="13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C5E2C5FB-0FB4-4D88-967B-9D52D2FFC391}" type="slidenum">
              <a:rPr lang="de-DE" sz="1300" smtClean="0">
                <a:latin typeface="Arial" charset="0"/>
              </a:rPr>
              <a:pPr eaLnBrk="1" hangingPunct="1"/>
              <a:t>14</a:t>
            </a:fld>
            <a:endParaRPr lang="de-DE" sz="130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C5E2C5FB-0FB4-4D88-967B-9D52D2FFC391}" type="slidenum">
              <a:rPr lang="de-DE" sz="1300" smtClean="0">
                <a:latin typeface="Arial" charset="0"/>
              </a:rPr>
              <a:pPr eaLnBrk="1" hangingPunct="1"/>
              <a:t>15</a:t>
            </a:fld>
            <a:endParaRPr lang="de-DE" sz="130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F5C14C30-7966-4117-883A-BC9E361E6C09}" type="slidenum">
              <a:rPr lang="de-DE" sz="1300" smtClean="0">
                <a:latin typeface="Arial" charset="0"/>
              </a:rPr>
              <a:pPr eaLnBrk="1" hangingPunct="1"/>
              <a:t>16</a:t>
            </a:fld>
            <a:endParaRPr lang="de-DE" sz="13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9BF61FFA-4BDC-4BA4-B2DD-AC33E78B020D}" type="slidenum">
              <a:rPr lang="de-DE" sz="1300" smtClean="0">
                <a:latin typeface="Arial" charset="0"/>
              </a:rPr>
              <a:pPr eaLnBrk="1" hangingPunct="1"/>
              <a:t>17</a:t>
            </a:fld>
            <a:endParaRPr lang="de-DE" sz="130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695325"/>
            <a:ext cx="4938713" cy="348773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3863" cy="4184650"/>
          </a:xfrm>
          <a:noFill/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C5E2C5FB-0FB4-4D88-967B-9D52D2FFC391}" type="slidenum">
              <a:rPr lang="de-DE" sz="1300" smtClean="0">
                <a:latin typeface="Arial" charset="0"/>
              </a:rPr>
              <a:pPr eaLnBrk="1" hangingPunct="1"/>
              <a:t>18</a:t>
            </a:fld>
            <a:endParaRPr lang="de-DE" sz="130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C5E2C5FB-0FB4-4D88-967B-9D52D2FFC391}" type="slidenum">
              <a:rPr lang="de-DE" sz="1300" smtClean="0">
                <a:latin typeface="Arial" charset="0"/>
              </a:rPr>
              <a:pPr eaLnBrk="1" hangingPunct="1"/>
              <a:t>19</a:t>
            </a:fld>
            <a:endParaRPr lang="de-DE" sz="130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C5E2C5FB-0FB4-4D88-967B-9D52D2FFC391}" type="slidenum">
              <a:rPr lang="de-DE" sz="1300" smtClean="0">
                <a:latin typeface="Arial" charset="0"/>
              </a:rPr>
              <a:pPr eaLnBrk="1" hangingPunct="1"/>
              <a:t>20</a:t>
            </a:fld>
            <a:endParaRPr lang="de-DE" sz="130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9BF61FFA-4BDC-4BA4-B2DD-AC33E78B020D}" type="slidenum">
              <a:rPr lang="de-DE" sz="1300" smtClean="0">
                <a:latin typeface="Arial" charset="0"/>
              </a:rPr>
              <a:pPr eaLnBrk="1" hangingPunct="1"/>
              <a:t>3</a:t>
            </a:fld>
            <a:endParaRPr lang="de-DE" sz="130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695325"/>
            <a:ext cx="4938713" cy="348773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3863" cy="4184650"/>
          </a:xfrm>
          <a:noFill/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F5C14C30-7966-4117-883A-BC9E361E6C09}" type="slidenum">
              <a:rPr lang="de-DE" sz="1300" smtClean="0">
                <a:latin typeface="Arial" charset="0"/>
              </a:rPr>
              <a:pPr eaLnBrk="1" hangingPunct="1"/>
              <a:t>4</a:t>
            </a:fld>
            <a:endParaRPr lang="de-DE" sz="13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F5C14C30-7966-4117-883A-BC9E361E6C09}" type="slidenum">
              <a:rPr lang="de-DE" sz="1300" smtClean="0">
                <a:latin typeface="Arial" charset="0"/>
              </a:rPr>
              <a:pPr eaLnBrk="1" hangingPunct="1"/>
              <a:t>5</a:t>
            </a:fld>
            <a:endParaRPr lang="de-DE" sz="13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9BF61FFA-4BDC-4BA4-B2DD-AC33E78B020D}" type="slidenum">
              <a:rPr lang="de-DE" sz="1300" smtClean="0">
                <a:latin typeface="Arial" charset="0"/>
              </a:rPr>
              <a:pPr eaLnBrk="1" hangingPunct="1"/>
              <a:t>6</a:t>
            </a:fld>
            <a:endParaRPr lang="de-DE" sz="130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695325"/>
            <a:ext cx="4938713" cy="348773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6425"/>
            <a:ext cx="5503863" cy="4184650"/>
          </a:xfrm>
          <a:noFill/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F5C14C30-7966-4117-883A-BC9E361E6C09}" type="slidenum">
              <a:rPr lang="de-DE" sz="1300" smtClean="0">
                <a:latin typeface="Arial" charset="0"/>
              </a:rPr>
              <a:pPr eaLnBrk="1" hangingPunct="1"/>
              <a:t>7</a:t>
            </a:fld>
            <a:endParaRPr lang="de-DE" sz="13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F5C14C30-7966-4117-883A-BC9E361E6C09}" type="slidenum">
              <a:rPr lang="de-DE" sz="1300" smtClean="0">
                <a:latin typeface="Arial" charset="0"/>
              </a:rPr>
              <a:pPr eaLnBrk="1" hangingPunct="1"/>
              <a:t>8</a:t>
            </a:fld>
            <a:endParaRPr lang="de-DE" sz="13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F5C14C30-7966-4117-883A-BC9E361E6C09}" type="slidenum">
              <a:rPr lang="de-DE" sz="1300" smtClean="0">
                <a:latin typeface="Arial" charset="0"/>
              </a:rPr>
              <a:pPr eaLnBrk="1" hangingPunct="1"/>
              <a:t>9</a:t>
            </a:fld>
            <a:endParaRPr lang="de-DE" sz="13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960438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F5C14C30-7966-4117-883A-BC9E361E6C09}" type="slidenum">
              <a:rPr lang="de-DE" sz="1300" smtClean="0">
                <a:latin typeface="Arial" charset="0"/>
              </a:rPr>
              <a:pPr eaLnBrk="1" hangingPunct="1"/>
              <a:t>10</a:t>
            </a:fld>
            <a:endParaRPr lang="de-DE" sz="13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preserve="1" userDrawn="1">
  <p:cSld name="Log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mxm_bsw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2025" y="2825750"/>
            <a:ext cx="61896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524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preserve="1" userDrawn="1">
  <p:cSld name="Visual qu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71860" y="89967"/>
            <a:ext cx="10513168" cy="6408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-9673" y="6542870"/>
            <a:ext cx="4236443" cy="189718"/>
          </a:xfrm>
        </p:spPr>
        <p:txBody>
          <a:bodyPr/>
          <a:lstStyle>
            <a:lvl1pPr marL="0" indent="0">
              <a:buNone/>
              <a:defRPr sz="1000" b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-9672" y="6765330"/>
            <a:ext cx="3096344" cy="525437"/>
          </a:xfrm>
        </p:spPr>
        <p:txBody>
          <a:bodyPr/>
          <a:lstStyle>
            <a:lvl1pPr marL="0" marR="0" indent="0" algn="l" defTabSz="1038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Tx/>
              <a:buSzTx/>
              <a:buFont typeface="Charter ITC Std" pitchFamily="18" charset="0"/>
              <a:buNone/>
              <a:tabLst/>
              <a:defRPr sz="10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3240212" y="6765330"/>
            <a:ext cx="3096344" cy="525437"/>
          </a:xfrm>
        </p:spPr>
        <p:txBody>
          <a:bodyPr/>
          <a:lstStyle>
            <a:lvl1pPr marL="0" marR="0" indent="0" algn="l" defTabSz="1038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Tx/>
              <a:buSzTx/>
              <a:buFont typeface="Charter ITC Std" pitchFamily="18" charset="0"/>
              <a:buNone/>
              <a:tabLst/>
              <a:defRPr sz="10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6480572" y="6765330"/>
            <a:ext cx="3096344" cy="525437"/>
          </a:xfrm>
        </p:spPr>
        <p:txBody>
          <a:bodyPr/>
          <a:lstStyle>
            <a:lvl1pPr marL="0" marR="0" indent="0" algn="l" defTabSz="1038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Tx/>
              <a:buSzTx/>
              <a:buFont typeface="Charter ITC Std" pitchFamily="18" charset="0"/>
              <a:buNone/>
              <a:tabLst/>
              <a:defRPr sz="10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>
          <a:xfrm>
            <a:off x="9361488" y="7154863"/>
            <a:ext cx="1270000" cy="28575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613A4C-6D8E-4941-A626-61175C4579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460184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mxm_bsw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3700" y="620713"/>
            <a:ext cx="2286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0" y="2336800"/>
            <a:ext cx="8569325" cy="1614488"/>
          </a:xfr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de-DE" sz="3400" cap="all" baseline="0" noProof="0" smtClean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027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title" preserve="1">
  <p:cSld name="Titelfolie Book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95438" y="2336800"/>
            <a:ext cx="7483475" cy="1614488"/>
          </a:xfr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de-DE" cap="all" baseline="0" noProof="0" dirty="0" smtClean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9598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preserve="1" userDrawn="1">
  <p:cSld name="Atem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0" y="2339467"/>
            <a:ext cx="8569325" cy="967117"/>
          </a:xfr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de-DE" sz="3400" cap="all" baseline="0" noProof="0" smtClean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1079500" y="3330327"/>
            <a:ext cx="8569325" cy="5762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92650" y="7159625"/>
            <a:ext cx="12700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B6C9A-AEDB-494E-B1BD-62678431D2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7409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CH" sz="34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4692650" y="7159625"/>
            <a:ext cx="12700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420A2-C4D5-4733-A46F-05B93E2BE1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466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301625"/>
            <a:ext cx="9590088" cy="12541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33400" y="2341563"/>
            <a:ext cx="4405313" cy="43799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15000" y="2341563"/>
            <a:ext cx="4408488" cy="43799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4692650" y="7159625"/>
            <a:ext cx="12700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6C8A9-D6DC-433F-A3A6-F3E8536986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333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Zwei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301625"/>
            <a:ext cx="9590088" cy="12541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0" y="2341563"/>
            <a:ext cx="4405313" cy="43799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715000" y="2339974"/>
            <a:ext cx="4408488" cy="439261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4692650" y="7159625"/>
            <a:ext cx="12700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91571-FFEC-4B21-A2CC-99E59E5E9F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645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preserve="1" userDrawn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33400" y="301625"/>
            <a:ext cx="9590088" cy="12541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33400" y="2341562"/>
            <a:ext cx="9607550" cy="43910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4692650" y="7159625"/>
            <a:ext cx="12700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F925-2B2E-447C-969B-AAE74747AF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016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preserve="1" userDrawn="1">
  <p:cSld name="Visual ho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71860" y="89967"/>
            <a:ext cx="5544616" cy="73448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617071" y="5130527"/>
            <a:ext cx="4236443" cy="189718"/>
          </a:xfrm>
        </p:spPr>
        <p:txBody>
          <a:bodyPr/>
          <a:lstStyle>
            <a:lvl1pPr marL="0" indent="0">
              <a:buNone/>
              <a:defRPr sz="1000" b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616476" y="5472682"/>
            <a:ext cx="4237037" cy="593949"/>
          </a:xfrm>
        </p:spPr>
        <p:txBody>
          <a:bodyPr/>
          <a:lstStyle>
            <a:lvl1pPr marL="0" marR="0" indent="0" algn="l" defTabSz="1038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Tx/>
              <a:buSzTx/>
              <a:buFont typeface="Charter ITC Std" pitchFamily="18" charset="0"/>
              <a:buNone/>
              <a:tabLst/>
              <a:defRPr sz="10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5616476" y="6066631"/>
            <a:ext cx="4237037" cy="593949"/>
          </a:xfrm>
        </p:spPr>
        <p:txBody>
          <a:bodyPr/>
          <a:lstStyle>
            <a:lvl1pPr marL="0" marR="0" indent="0" algn="l" defTabSz="1038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Tx/>
              <a:buSzTx/>
              <a:buFont typeface="Charter ITC Std" pitchFamily="18" charset="0"/>
              <a:buNone/>
              <a:tabLst/>
              <a:defRPr sz="10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16476" y="6642695"/>
            <a:ext cx="4237037" cy="593949"/>
          </a:xfrm>
        </p:spPr>
        <p:txBody>
          <a:bodyPr/>
          <a:lstStyle>
            <a:lvl1pPr marL="0" marR="0" indent="0" algn="l" defTabSz="1038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0"/>
              </a:spcAft>
              <a:buClrTx/>
              <a:buSzTx/>
              <a:buFont typeface="Charter ITC Std" pitchFamily="18" charset="0"/>
              <a:buNone/>
              <a:tabLst/>
              <a:defRPr sz="10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>
          <a:xfrm>
            <a:off x="9361488" y="7154863"/>
            <a:ext cx="1270000" cy="28575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CA6742B-D762-48F9-9086-BA71A3A877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595794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1625"/>
            <a:ext cx="9590088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871" tIns="51938" rIns="103871" bIns="519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341563"/>
            <a:ext cx="9590088" cy="43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871" tIns="51938" rIns="103871" bIns="519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92650" y="7011988"/>
            <a:ext cx="12700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871" tIns="51938" rIns="103871" bIns="51938" numCol="1" anchor="ctr" anchorCtr="0" compatLnSpc="1">
            <a:prstTxWarp prst="textNoShape">
              <a:avLst/>
            </a:prstTxWarp>
          </a:bodyPr>
          <a:lstStyle>
            <a:lvl1pPr algn="ctr" defTabSz="1038225">
              <a:defRPr sz="800"/>
            </a:lvl1pPr>
          </a:lstStyle>
          <a:p>
            <a:pPr>
              <a:defRPr/>
            </a:pPr>
            <a:fld id="{4EF77984-181E-4DAC-8E62-0FD41764CF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defTabSz="1038225" rtl="0" eaLnBrk="1" fontAlgn="base" hangingPunct="1">
        <a:spcBef>
          <a:spcPct val="0"/>
        </a:spcBef>
        <a:spcAft>
          <a:spcPct val="0"/>
        </a:spcAft>
        <a:defRPr lang="de-DE" sz="3400" cap="all" dirty="0">
          <a:solidFill>
            <a:schemeClr val="tx2"/>
          </a:solidFill>
          <a:latin typeface="+mj-lt"/>
          <a:ea typeface="+mj-ea"/>
          <a:cs typeface="+mj-cs"/>
        </a:defRPr>
      </a:lvl1pPr>
      <a:lvl2pPr algn="l" defTabSz="1038225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rade Gothic LT Std Bold" pitchFamily="50" charset="0"/>
        </a:defRPr>
      </a:lvl2pPr>
      <a:lvl3pPr algn="l" defTabSz="1038225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rade Gothic LT Std Bold" pitchFamily="50" charset="0"/>
        </a:defRPr>
      </a:lvl3pPr>
      <a:lvl4pPr algn="l" defTabSz="1038225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rade Gothic LT Std Bold" pitchFamily="50" charset="0"/>
        </a:defRPr>
      </a:lvl4pPr>
      <a:lvl5pPr algn="l" defTabSz="1038225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rade Gothic LT Std Bold" pitchFamily="50" charset="0"/>
        </a:defRPr>
      </a:lvl5pPr>
      <a:lvl6pPr marL="457200" algn="l" defTabSz="1038225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rade Gothic LT Std Bold" pitchFamily="50" charset="0"/>
        </a:defRPr>
      </a:lvl6pPr>
      <a:lvl7pPr marL="914400" algn="l" defTabSz="1038225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rade Gothic LT Std Bold" pitchFamily="50" charset="0"/>
        </a:defRPr>
      </a:lvl7pPr>
      <a:lvl8pPr marL="1371600" algn="l" defTabSz="1038225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rade Gothic LT Std Bold" pitchFamily="50" charset="0"/>
        </a:defRPr>
      </a:lvl8pPr>
      <a:lvl9pPr marL="1828800" algn="l" defTabSz="1038225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Trade Gothic LT Std Bold" pitchFamily="50" charset="0"/>
        </a:defRPr>
      </a:lvl9pPr>
    </p:titleStyle>
    <p:bodyStyle>
      <a:lvl1pPr marL="206375" indent="-206375" algn="l" defTabSz="1038225" rtl="0" eaLnBrk="1" fontAlgn="base" hangingPunct="1">
        <a:spcBef>
          <a:spcPct val="0"/>
        </a:spcBef>
        <a:spcAft>
          <a:spcPct val="100000"/>
        </a:spcAft>
        <a:buFont typeface="Charter ITC Std" pitchFamily="18" charset="0"/>
        <a:buChar char="›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192088" algn="l" defTabSz="1038225" rtl="0" eaLnBrk="1" fontAlgn="base" hangingPunct="1">
        <a:spcBef>
          <a:spcPct val="0"/>
        </a:spcBef>
        <a:spcAft>
          <a:spcPct val="100000"/>
        </a:spcAft>
        <a:buFont typeface="Charter ITC Std" pitchFamily="18" charset="0"/>
        <a:buChar char="›"/>
        <a:defRPr sz="2300">
          <a:solidFill>
            <a:schemeClr val="tx1"/>
          </a:solidFill>
          <a:latin typeface="+mn-lt"/>
        </a:defRPr>
      </a:lvl2pPr>
      <a:lvl3pPr marL="1320800" indent="-177800" algn="l" defTabSz="1038225" rtl="0" eaLnBrk="1" fontAlgn="base" hangingPunct="1">
        <a:spcBef>
          <a:spcPct val="0"/>
        </a:spcBef>
        <a:spcAft>
          <a:spcPct val="100000"/>
        </a:spcAft>
        <a:buFont typeface="Charter ITC Std" pitchFamily="18" charset="0"/>
        <a:buChar char="›"/>
        <a:defRPr sz="2300">
          <a:solidFill>
            <a:schemeClr val="tx1"/>
          </a:solidFill>
          <a:latin typeface="+mn-lt"/>
        </a:defRPr>
      </a:lvl3pPr>
      <a:lvl4pPr marL="1731963" indent="-125413" algn="l" defTabSz="1038225" rtl="0" eaLnBrk="1" fontAlgn="base" hangingPunct="1">
        <a:spcBef>
          <a:spcPct val="0"/>
        </a:spcBef>
        <a:spcAft>
          <a:spcPct val="100000"/>
        </a:spcAft>
        <a:buFont typeface="Charter ITC Std" pitchFamily="18" charset="0"/>
        <a:buChar char="›"/>
        <a:defRPr sz="2300">
          <a:solidFill>
            <a:schemeClr val="tx1"/>
          </a:solidFill>
          <a:latin typeface="+mn-lt"/>
        </a:defRPr>
      </a:lvl4pPr>
      <a:lvl5pPr marL="2239963" indent="-161925" algn="l" defTabSz="1038225" rtl="0" eaLnBrk="1" fontAlgn="base" hangingPunct="1">
        <a:spcBef>
          <a:spcPct val="0"/>
        </a:spcBef>
        <a:spcAft>
          <a:spcPct val="100000"/>
        </a:spcAft>
        <a:buFont typeface="Charter ITC Std" pitchFamily="18" charset="0"/>
        <a:buChar char="›"/>
        <a:defRPr sz="2300">
          <a:solidFill>
            <a:schemeClr val="tx1"/>
          </a:solidFill>
          <a:latin typeface="+mn-lt"/>
        </a:defRPr>
      </a:lvl5pPr>
      <a:lvl6pPr marL="2697163" indent="-161925" algn="l" defTabSz="1038225" rtl="0" eaLnBrk="1" fontAlgn="base" hangingPunct="1">
        <a:spcBef>
          <a:spcPct val="0"/>
        </a:spcBef>
        <a:spcAft>
          <a:spcPct val="100000"/>
        </a:spcAft>
        <a:buFont typeface="Charter ITC Std" pitchFamily="18" charset="0"/>
        <a:buChar char="›"/>
        <a:defRPr sz="2300">
          <a:solidFill>
            <a:schemeClr val="tx1"/>
          </a:solidFill>
          <a:latin typeface="+mn-lt"/>
        </a:defRPr>
      </a:lvl6pPr>
      <a:lvl7pPr marL="3154363" indent="-161925" algn="l" defTabSz="1038225" rtl="0" eaLnBrk="1" fontAlgn="base" hangingPunct="1">
        <a:spcBef>
          <a:spcPct val="0"/>
        </a:spcBef>
        <a:spcAft>
          <a:spcPct val="100000"/>
        </a:spcAft>
        <a:buFont typeface="Charter ITC Std" pitchFamily="18" charset="0"/>
        <a:buChar char="›"/>
        <a:defRPr sz="2300">
          <a:solidFill>
            <a:schemeClr val="tx1"/>
          </a:solidFill>
          <a:latin typeface="+mn-lt"/>
        </a:defRPr>
      </a:lvl7pPr>
      <a:lvl8pPr marL="3611563" indent="-161925" algn="l" defTabSz="1038225" rtl="0" eaLnBrk="1" fontAlgn="base" hangingPunct="1">
        <a:spcBef>
          <a:spcPct val="0"/>
        </a:spcBef>
        <a:spcAft>
          <a:spcPct val="100000"/>
        </a:spcAft>
        <a:buFont typeface="Charter ITC Std" pitchFamily="18" charset="0"/>
        <a:buChar char="›"/>
        <a:defRPr sz="2300">
          <a:solidFill>
            <a:schemeClr val="tx1"/>
          </a:solidFill>
          <a:latin typeface="+mn-lt"/>
        </a:defRPr>
      </a:lvl8pPr>
      <a:lvl9pPr marL="4068763" indent="-161925" algn="l" defTabSz="1038225" rtl="0" eaLnBrk="1" fontAlgn="base" hangingPunct="1">
        <a:spcBef>
          <a:spcPct val="0"/>
        </a:spcBef>
        <a:spcAft>
          <a:spcPct val="100000"/>
        </a:spcAft>
        <a:buFont typeface="Charter ITC Std" pitchFamily="18" charset="0"/>
        <a:buChar char="›"/>
        <a:defRPr sz="2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minex-spendenlauf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:\mine-ex\MINE-EX-SPENDENLAUF\3_KREATION\OUTPUT\MINE-EX_FRAUENLAUF_CM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4024" y="-89566"/>
            <a:ext cx="11332711" cy="761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Zurück zur Startseite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876" y="6199609"/>
            <a:ext cx="1008112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-72157" y="1962175"/>
            <a:ext cx="11089233" cy="224676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3500" dirty="0" smtClean="0">
                <a:latin typeface="Cooper Black" pitchFamily="18" charset="0"/>
              </a:rPr>
              <a:t>	</a:t>
            </a:r>
            <a:br>
              <a:rPr lang="de-CH" sz="3500" dirty="0" smtClean="0">
                <a:latin typeface="Cooper Black" pitchFamily="18" charset="0"/>
              </a:rPr>
            </a:br>
            <a:r>
              <a:rPr lang="de-CH" sz="3500" dirty="0" smtClean="0">
                <a:latin typeface="Cooper Black" pitchFamily="18" charset="0"/>
              </a:rPr>
              <a:t>	</a:t>
            </a:r>
            <a:r>
              <a:rPr lang="de-CH" sz="3500" dirty="0" smtClean="0">
                <a:solidFill>
                  <a:srgbClr val="FF00FF"/>
                </a:solidFill>
                <a:latin typeface="Cooper Black" pitchFamily="18" charset="0"/>
              </a:rPr>
              <a:t>Mine-ex Spendenlauf am Frauenlauf 2013</a:t>
            </a:r>
          </a:p>
          <a:p>
            <a:r>
              <a:rPr lang="de-CH" sz="3500" dirty="0" smtClean="0">
                <a:solidFill>
                  <a:srgbClr val="FF00FF"/>
                </a:solidFill>
                <a:latin typeface="Cooper Black" pitchFamily="18" charset="0"/>
              </a:rPr>
              <a:t>«</a:t>
            </a:r>
            <a:r>
              <a:rPr lang="de-CH" sz="3500" dirty="0">
                <a:solidFill>
                  <a:srgbClr val="FF00FF"/>
                </a:solidFill>
                <a:latin typeface="Cooper Black" pitchFamily="18" charset="0"/>
              </a:rPr>
              <a:t>Rennen, damit </a:t>
            </a:r>
            <a:r>
              <a:rPr lang="de-CH" sz="3500" dirty="0" smtClean="0">
                <a:solidFill>
                  <a:srgbClr val="FF00FF"/>
                </a:solidFill>
                <a:latin typeface="Cooper Black" pitchFamily="18" charset="0"/>
              </a:rPr>
              <a:t>andere wieder </a:t>
            </a:r>
            <a:r>
              <a:rPr lang="de-CH" sz="3500" dirty="0">
                <a:solidFill>
                  <a:srgbClr val="FF00FF"/>
                </a:solidFill>
                <a:latin typeface="Cooper Black" pitchFamily="18" charset="0"/>
              </a:rPr>
              <a:t>laufen können!»</a:t>
            </a:r>
          </a:p>
          <a:p>
            <a:endParaRPr lang="de-CH" sz="3500" dirty="0">
              <a:latin typeface="Cooper Black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959521" y="6370769"/>
            <a:ext cx="2977435" cy="1020681"/>
          </a:xfrm>
          <a:prstGeom prst="rect">
            <a:avLst/>
          </a:prstGeom>
        </p:spPr>
      </p:pic>
      <p:pic>
        <p:nvPicPr>
          <p:cNvPr id="4" name="Picture 5" descr="http://www2.rotary.ch/typo3temp/pics/0ebf7b4fe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0892" y="5573298"/>
            <a:ext cx="792088" cy="10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64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cap="none" dirty="0" smtClean="0">
                <a:latin typeface="Cooper Black" pitchFamily="18" charset="0"/>
              </a:rPr>
              <a:t>…und noch viel mehr!</a:t>
            </a:r>
            <a:endParaRPr lang="de-DE" cap="none" dirty="0">
              <a:latin typeface="Cooper Black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de-CH" b="1" dirty="0" smtClean="0">
                <a:latin typeface="Arial" pitchFamily="34" charset="0"/>
                <a:cs typeface="Arial" pitchFamily="34" charset="0"/>
              </a:rPr>
              <a:t>Mine-ex-Stand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im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Village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auf dem Bären- oder Waisenhausplatz: Hintergrund und Sensibilisierung</a:t>
            </a:r>
          </a:p>
          <a:p>
            <a:pPr>
              <a:spcAft>
                <a:spcPct val="50000"/>
              </a:spcAft>
            </a:pPr>
            <a:r>
              <a:rPr lang="de-CH" b="1" dirty="0" smtClean="0">
                <a:latin typeface="Arial" pitchFamily="34" charset="0"/>
                <a:cs typeface="Arial" pitchFamily="34" charset="0"/>
              </a:rPr>
              <a:t>VIP-Brunch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am Streckenrand (Casino Bern):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Rotarierer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treffen auf Prominente und Läuferinnen.</a:t>
            </a:r>
          </a:p>
          <a:p>
            <a:pPr eaLnBrk="1" hangingPunct="1">
              <a:spcAft>
                <a:spcPct val="50000"/>
              </a:spcAft>
            </a:pPr>
            <a:r>
              <a:rPr lang="de-CH" b="1" dirty="0" smtClean="0">
                <a:latin typeface="Arial" pitchFamily="34" charset="0"/>
                <a:cs typeface="Arial" pitchFamily="34" charset="0"/>
              </a:rPr>
              <a:t>Mine-ex Startblock: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Teilnehmerinnen des Spendenlaufs starten deutlich erkennbar mit Mine-ex-Sticker.</a:t>
            </a:r>
          </a:p>
          <a:p>
            <a:pPr eaLnBrk="1" hangingPunct="1">
              <a:spcAft>
                <a:spcPct val="50000"/>
              </a:spcAft>
            </a:pPr>
            <a:r>
              <a:rPr lang="de-CH" b="1" dirty="0" smtClean="0">
                <a:latin typeface="Arial" pitchFamily="34" charset="0"/>
                <a:cs typeface="Arial" pitchFamily="34" charset="0"/>
              </a:rPr>
              <a:t>Medienarbeit: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Der Spendenlauf hat einen festen Platz an der Medienkonferenz</a:t>
            </a:r>
          </a:p>
          <a:p>
            <a:pPr eaLnBrk="1" hangingPunct="1">
              <a:spcAft>
                <a:spcPct val="50000"/>
              </a:spcAft>
            </a:pPr>
            <a:r>
              <a:rPr lang="de-CH" b="1" dirty="0" smtClean="0">
                <a:latin typeface="Arial" pitchFamily="34" charset="0"/>
                <a:cs typeface="Arial" pitchFamily="34" charset="0"/>
              </a:rPr>
              <a:t>Ausschreibung: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Rotary Schweiz sucht aktiv nach Teilnehmerinnen für den Spendenlauf.</a:t>
            </a:r>
          </a:p>
          <a:p>
            <a:pPr eaLnBrk="1" hangingPunct="1">
              <a:spcAft>
                <a:spcPct val="50000"/>
              </a:spcAft>
            </a:pP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ct val="50000"/>
              </a:spcAft>
            </a:pP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ct val="50000"/>
              </a:spcAft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92650" y="7011988"/>
            <a:ext cx="1270000" cy="285750"/>
          </a:xfrm>
          <a:noFill/>
        </p:spPr>
        <p:txBody>
          <a:bodyPr/>
          <a:lstStyle>
            <a:lvl1pPr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0AA8637B-ACD8-48EB-8289-F6CB95467612}" type="slidenum">
              <a:rPr lang="de-DE" sz="800" smtClean="0"/>
              <a:pPr eaLnBrk="1" hangingPunct="1"/>
              <a:t>10</a:t>
            </a:fld>
            <a:endParaRPr lang="de-DE" sz="80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75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cap="none" dirty="0" smtClean="0">
                <a:latin typeface="Cooper Black" pitchFamily="18" charset="0"/>
              </a:rPr>
              <a:t>Der Spendenlauf</a:t>
            </a:r>
            <a:endParaRPr lang="de-DE" cap="none" dirty="0">
              <a:latin typeface="Cooper Black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Jede Hilfe ist Willkommen und Frauen im Umfeld haben bestimmt alle…</a:t>
            </a:r>
          </a:p>
          <a:p>
            <a:pPr eaLnBrk="1" hangingPunct="1"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…Die Tochter, Enkeltochter, Schwiegertochter, Mitarbeiterin, Steuerberaterin, Raumpflegerin,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Coiffeuse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Gottemeitschi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..Um einige Beispiele zu nennen.</a:t>
            </a:r>
          </a:p>
          <a:p>
            <a:pPr eaLnBrk="1" hangingPunct="1"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Jede Läuferin sucht </a:t>
            </a:r>
            <a:r>
              <a:rPr lang="de-CH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«persönliche Sponsoren»</a:t>
            </a:r>
            <a:r>
              <a:rPr lang="de-CH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 Bekanntenkreis,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die sich dazu verpflichten, einen frei gewählten Beitrag an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mine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-ex einzuzahlen, falls die Läuferin zur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Finisherin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wird. </a:t>
            </a:r>
          </a:p>
          <a:p>
            <a:pPr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Also liebe </a:t>
            </a:r>
            <a:r>
              <a:rPr lang="de-CH" dirty="0">
                <a:latin typeface="Arial" pitchFamily="34" charset="0"/>
                <a:cs typeface="Arial" pitchFamily="34" charset="0"/>
              </a:rPr>
              <a:t>Damen-Rennen auch Sie damit andere wieder laufen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können.</a:t>
            </a:r>
            <a:endParaRPr lang="de-CH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ct val="50000"/>
              </a:spcAft>
            </a:pP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Aft>
                <a:spcPct val="50000"/>
              </a:spcAft>
              <a:buNone/>
            </a:pP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Aft>
                <a:spcPct val="50000"/>
              </a:spcAft>
              <a:buNone/>
            </a:pP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Aft>
                <a:spcPct val="50000"/>
              </a:spcAft>
              <a:buNone/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92650" y="7011988"/>
            <a:ext cx="1270000" cy="285750"/>
          </a:xfrm>
          <a:noFill/>
        </p:spPr>
        <p:txBody>
          <a:bodyPr/>
          <a:lstStyle>
            <a:lvl1pPr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0AA8637B-ACD8-48EB-8289-F6CB95467612}" type="slidenum">
              <a:rPr lang="de-DE" sz="800" smtClean="0"/>
              <a:pPr eaLnBrk="1" hangingPunct="1"/>
              <a:t>11</a:t>
            </a:fld>
            <a:endParaRPr lang="de-DE" sz="8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6716" y="233983"/>
            <a:ext cx="2491283" cy="224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1562816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1433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33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33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33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33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cap="none" dirty="0" smtClean="0">
                <a:latin typeface="Cooper Black" pitchFamily="18" charset="0"/>
              </a:rPr>
              <a:t>Wie kann ich helfen?</a:t>
            </a:r>
            <a:endParaRPr lang="de-DE" cap="none" dirty="0">
              <a:latin typeface="Cooper Black" pitchFamily="18" charset="0"/>
            </a:endParaRP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92650" y="7011988"/>
            <a:ext cx="1270000" cy="285750"/>
          </a:xfrm>
          <a:noFill/>
        </p:spPr>
        <p:txBody>
          <a:bodyPr/>
          <a:lstStyle>
            <a:lvl1pPr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3AEBA041-8ECC-40CC-A51F-386715679830}" type="slidenum">
              <a:rPr lang="de-DE" sz="800" smtClean="0"/>
              <a:pPr eaLnBrk="1" hangingPunct="1"/>
              <a:t>12</a:t>
            </a:fld>
            <a:endParaRPr lang="de-DE" sz="800" smtClean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2013382"/>
              </p:ext>
            </p:extLst>
          </p:nvPr>
        </p:nvGraphicFramePr>
        <p:xfrm>
          <a:off x="143868" y="1674812"/>
          <a:ext cx="10225136" cy="584993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1941649"/>
      </p:ext>
    </p:extLst>
  </p:cSld>
  <p:clrMapOvr>
    <a:masterClrMapping/>
  </p:clrMapOvr>
  <p:timing>
    <p:tnLst>
      <p:par>
        <p:cTn id="1" dur="indefinite" restart="never" nodeType="tmRoot"/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cap="none" dirty="0" smtClean="0">
                <a:latin typeface="Cooper Black" pitchFamily="18" charset="0"/>
              </a:rPr>
              <a:t>Anmeldung</a:t>
            </a:r>
            <a:endParaRPr lang="de-DE" cap="none" dirty="0">
              <a:latin typeface="Cooper Black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ct val="50000"/>
              </a:spcAft>
              <a:buNone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So werden die Frauen einen Teil vom Anlass</a:t>
            </a:r>
          </a:p>
          <a:p>
            <a:pPr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1. Anmeldung für den offiziellen </a:t>
            </a:r>
            <a:r>
              <a:rPr lang="de-CH" dirty="0">
                <a:latin typeface="Arial" pitchFamily="34" charset="0"/>
                <a:cs typeface="Arial" pitchFamily="34" charset="0"/>
              </a:rPr>
              <a:t>Frauenlauf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auf (online bis 29.5.13)</a:t>
            </a:r>
          </a:p>
          <a:p>
            <a:pPr lvl="1">
              <a:spcAft>
                <a:spcPct val="50000"/>
              </a:spcAft>
            </a:pPr>
            <a:r>
              <a:rPr lang="de-CH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de-CH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://www.ryffelrunning.ch/de/sfl</a:t>
            </a:r>
            <a:endParaRPr lang="de-CH" dirty="0" smtClean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2. Anmeldung für den Spendenlauf</a:t>
            </a:r>
          </a:p>
          <a:p>
            <a:pPr lvl="1"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Online auf </a:t>
            </a:r>
            <a:r>
              <a:rPr lang="de-CH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www.minex-spendenlauf.ch</a:t>
            </a:r>
          </a:p>
          <a:p>
            <a:pPr lvl="1"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Oder auf dem Papierweg, Anmeldeformular einsenden an </a:t>
            </a:r>
          </a:p>
          <a:p>
            <a:pPr marL="804863" lvl="1" indent="0">
              <a:spcAft>
                <a:spcPct val="50000"/>
              </a:spcAft>
              <a:buNone/>
            </a:pPr>
            <a:r>
              <a:rPr lang="de-DE" dirty="0" err="1" smtClean="0">
                <a:latin typeface="Arial" pitchFamily="34" charset="0"/>
                <a:ea typeface="+mn-ea"/>
                <a:cs typeface="Arial" pitchFamily="34" charset="0"/>
              </a:rPr>
              <a:t>Ryffel</a:t>
            </a:r>
            <a:r>
              <a:rPr lang="de-DE" dirty="0" smtClean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ea typeface="+mn-ea"/>
                <a:cs typeface="Arial" pitchFamily="34" charset="0"/>
              </a:rPr>
              <a:t>Running</a:t>
            </a:r>
            <a:r>
              <a:rPr lang="de-DE" dirty="0">
                <a:latin typeface="Arial" pitchFamily="34" charset="0"/>
                <a:ea typeface="+mn-ea"/>
                <a:cs typeface="Arial" pitchFamily="34" charset="0"/>
              </a:rPr>
              <a:t> Event GmbH, </a:t>
            </a:r>
            <a:r>
              <a:rPr lang="de-DE" dirty="0" err="1">
                <a:latin typeface="Arial" pitchFamily="34" charset="0"/>
                <a:ea typeface="+mn-ea"/>
                <a:cs typeface="Arial" pitchFamily="34" charset="0"/>
              </a:rPr>
              <a:t>Tannackerstrasse</a:t>
            </a:r>
            <a:r>
              <a:rPr lang="de-DE" dirty="0">
                <a:latin typeface="Arial" pitchFamily="34" charset="0"/>
                <a:ea typeface="+mn-ea"/>
                <a:cs typeface="Arial" pitchFamily="34" charset="0"/>
              </a:rPr>
              <a:t> 7, 3073 </a:t>
            </a:r>
            <a:r>
              <a:rPr lang="de-DE" dirty="0" err="1">
                <a:latin typeface="Arial" pitchFamily="34" charset="0"/>
                <a:ea typeface="+mn-ea"/>
                <a:cs typeface="Arial" pitchFamily="34" charset="0"/>
              </a:rPr>
              <a:t>Gümligen</a:t>
            </a:r>
            <a:endParaRPr lang="de-CH" dirty="0"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3. Sponsoren finden </a:t>
            </a:r>
          </a:p>
          <a:p>
            <a:pPr lvl="1">
              <a:spcAft>
                <a:spcPct val="50000"/>
              </a:spcAft>
            </a:pPr>
            <a:r>
              <a:rPr lang="de-CH" dirty="0">
                <a:latin typeface="Arial" pitchFamily="34" charset="0"/>
                <a:cs typeface="Arial" pitchFamily="34" charset="0"/>
              </a:rPr>
              <a:t>V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ia minex-spendlauf.ch oder am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Lauftag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beim Mine-ex Stand</a:t>
            </a:r>
          </a:p>
          <a:p>
            <a:pPr marL="0" indent="0" eaLnBrk="1" hangingPunct="1">
              <a:spcAft>
                <a:spcPct val="50000"/>
              </a:spcAft>
              <a:buNone/>
            </a:pP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Aft>
                <a:spcPct val="50000"/>
              </a:spcAft>
              <a:buNone/>
            </a:pP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Aft>
                <a:spcPct val="50000"/>
              </a:spcAft>
              <a:buNone/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92650" y="7011988"/>
            <a:ext cx="1270000" cy="285750"/>
          </a:xfrm>
          <a:noFill/>
        </p:spPr>
        <p:txBody>
          <a:bodyPr/>
          <a:lstStyle>
            <a:lvl1pPr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0AA8637B-ACD8-48EB-8289-F6CB95467612}" type="slidenum">
              <a:rPr lang="de-DE" sz="800" smtClean="0"/>
              <a:pPr eaLnBrk="1" hangingPunct="1"/>
              <a:t>13</a:t>
            </a:fld>
            <a:endParaRPr lang="de-DE" sz="80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7210177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1433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33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33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33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339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cap="none" dirty="0" smtClean="0">
                <a:latin typeface="Cooper Black" pitchFamily="18" charset="0"/>
              </a:rPr>
              <a:t>Minex-spendenlauf.ch</a:t>
            </a:r>
            <a:endParaRPr lang="de-DE" cap="none" dirty="0">
              <a:latin typeface="Cooper Black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2322513"/>
            <a:ext cx="9590087" cy="4379912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Abwicklung des Anmeldeprozesses, der Sponsorensuche, des Inkasso Prozedere über </a:t>
            </a:r>
            <a:r>
              <a:rPr lang="de-CH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www.minex-spendenlauf.ch</a:t>
            </a:r>
          </a:p>
          <a:p>
            <a:pPr eaLnBrk="1" hangingPunct="1"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www.minex-spendenlauf.ch ist das Informationstool rund um den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Anlass</a:t>
            </a:r>
            <a:r>
              <a:rPr lang="de-CH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, wie, wo, wer</a:t>
            </a:r>
          </a:p>
          <a:p>
            <a:pPr>
              <a:spcAft>
                <a:spcPct val="50000"/>
              </a:spcAft>
            </a:pPr>
            <a:r>
              <a:rPr lang="de-CH" dirty="0">
                <a:latin typeface="Arial" pitchFamily="34" charset="0"/>
                <a:cs typeface="Arial" pitchFamily="34" charset="0"/>
              </a:rPr>
              <a:t>Abwicklung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Wettbewerb:</a:t>
            </a:r>
            <a:r>
              <a:rPr lang="de-CH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dirty="0">
                <a:latin typeface="Arial" pitchFamily="34" charset="0"/>
                <a:cs typeface="Arial" pitchFamily="34" charset="0"/>
              </a:rPr>
              <a:t>Läuferinnen welche am meisten Sponsoren für sich gewinnen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können, </a:t>
            </a:r>
            <a:r>
              <a:rPr lang="de-CH" dirty="0">
                <a:latin typeface="Arial" pitchFamily="34" charset="0"/>
                <a:cs typeface="Arial" pitchFamily="34" charset="0"/>
              </a:rPr>
              <a:t>werden mit einem Preis belohnt</a:t>
            </a:r>
          </a:p>
          <a:p>
            <a:pPr marL="0" indent="0" eaLnBrk="1" hangingPunct="1">
              <a:spcAft>
                <a:spcPct val="50000"/>
              </a:spcAft>
              <a:buNone/>
            </a:pPr>
            <a:endParaRPr lang="de-CH" dirty="0" smtClean="0"/>
          </a:p>
          <a:p>
            <a:pPr eaLnBrk="1" hangingPunct="1">
              <a:spcAft>
                <a:spcPct val="50000"/>
              </a:spcAft>
            </a:pPr>
            <a:endParaRPr lang="de-CH" dirty="0" smtClean="0"/>
          </a:p>
          <a:p>
            <a:pPr eaLnBrk="1" hangingPunct="1">
              <a:spcAft>
                <a:spcPct val="50000"/>
              </a:spcAft>
            </a:pPr>
            <a:endParaRPr lang="de-CH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92650" y="7011988"/>
            <a:ext cx="1270000" cy="285750"/>
          </a:xfrm>
          <a:noFill/>
        </p:spPr>
        <p:txBody>
          <a:bodyPr/>
          <a:lstStyle>
            <a:lvl1pPr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3AEBA041-8ECC-40CC-A51F-386715679830}" type="slidenum">
              <a:rPr lang="de-DE" sz="800" smtClean="0"/>
              <a:pPr eaLnBrk="1" hangingPunct="1"/>
              <a:t>14</a:t>
            </a:fld>
            <a:endParaRPr lang="de-DE" sz="80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7909021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1638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38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38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38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38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92650" y="7011988"/>
            <a:ext cx="1270000" cy="285750"/>
          </a:xfrm>
          <a:noFill/>
        </p:spPr>
        <p:txBody>
          <a:bodyPr/>
          <a:lstStyle>
            <a:lvl1pPr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3AEBA041-8ECC-40CC-A51F-386715679830}" type="slidenum">
              <a:rPr lang="de-DE" sz="800" smtClean="0"/>
              <a:pPr eaLnBrk="1" hangingPunct="1"/>
              <a:t>15</a:t>
            </a:fld>
            <a:endParaRPr lang="de-DE" sz="800" smtClean="0"/>
          </a:p>
        </p:txBody>
      </p:sp>
      <p:pic>
        <p:nvPicPr>
          <p:cNvPr id="1026" name="Picture 2" descr="P:\mine-ex\MINE-EX-SPENDENLAUF\4_DIGITAL\MINE-EX_DonationTool_Screensh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988" y="89761"/>
            <a:ext cx="8064896" cy="734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08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cap="none" dirty="0" smtClean="0">
                <a:latin typeface="Cooper Black" pitchFamily="18" charset="0"/>
              </a:rPr>
              <a:t>Der Sponsoring </a:t>
            </a:r>
            <a:r>
              <a:rPr lang="de-DE" cap="none" dirty="0">
                <a:latin typeface="Cooper Black" pitchFamily="18" charset="0"/>
              </a:rPr>
              <a:t>B</a:t>
            </a:r>
            <a:r>
              <a:rPr lang="de-DE" cap="none" dirty="0" smtClean="0">
                <a:latin typeface="Cooper Black" pitchFamily="18" charset="0"/>
              </a:rPr>
              <a:t>eitrag</a:t>
            </a:r>
            <a:endParaRPr lang="de-DE" cap="none" dirty="0">
              <a:latin typeface="Cooper Black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Aft>
                <a:spcPct val="50000"/>
              </a:spcAft>
              <a:buNone/>
            </a:pP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Aft>
                <a:spcPct val="50000"/>
              </a:spcAft>
              <a:buNone/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92650" y="7011988"/>
            <a:ext cx="1270000" cy="285750"/>
          </a:xfrm>
          <a:noFill/>
        </p:spPr>
        <p:txBody>
          <a:bodyPr/>
          <a:lstStyle>
            <a:lvl1pPr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0AA8637B-ACD8-48EB-8289-F6CB95467612}" type="slidenum">
              <a:rPr lang="de-DE" sz="800" smtClean="0"/>
              <a:pPr eaLnBrk="1" hangingPunct="1"/>
              <a:t>16</a:t>
            </a:fld>
            <a:endParaRPr lang="de-DE" sz="80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493963"/>
            <a:ext cx="9590088" cy="43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871" tIns="51938" rIns="103871" bIns="51938" numCol="1" anchor="t" anchorCtr="0" compatLnSpc="1">
            <a:prstTxWarp prst="textNoShape">
              <a:avLst/>
            </a:prstTxWarp>
          </a:bodyPr>
          <a:lstStyle>
            <a:lvl1pPr marL="206375" indent="-206375" algn="l" defTabSz="1038225" rtl="0" eaLnBrk="1" fontAlgn="base" hangingPunct="1">
              <a:spcBef>
                <a:spcPct val="0"/>
              </a:spcBef>
              <a:spcAft>
                <a:spcPct val="100000"/>
              </a:spcAft>
              <a:buFont typeface="Charter ITC Std" pitchFamily="18" charset="0"/>
              <a:buChar char="›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192088" algn="l" defTabSz="1038225" rtl="0" eaLnBrk="1" fontAlgn="base" hangingPunct="1">
              <a:spcBef>
                <a:spcPct val="0"/>
              </a:spcBef>
              <a:spcAft>
                <a:spcPct val="100000"/>
              </a:spcAft>
              <a:buFont typeface="Charter ITC Std" pitchFamily="18" charset="0"/>
              <a:buChar char="›"/>
              <a:defRPr sz="2300">
                <a:solidFill>
                  <a:schemeClr val="tx1"/>
                </a:solidFill>
                <a:latin typeface="+mn-lt"/>
              </a:defRPr>
            </a:lvl2pPr>
            <a:lvl3pPr marL="1320800" indent="-177800" algn="l" defTabSz="1038225" rtl="0" eaLnBrk="1" fontAlgn="base" hangingPunct="1">
              <a:spcBef>
                <a:spcPct val="0"/>
              </a:spcBef>
              <a:spcAft>
                <a:spcPct val="100000"/>
              </a:spcAft>
              <a:buFont typeface="Charter ITC Std" pitchFamily="18" charset="0"/>
              <a:buChar char="›"/>
              <a:defRPr sz="2300">
                <a:solidFill>
                  <a:schemeClr val="tx1"/>
                </a:solidFill>
                <a:latin typeface="+mn-lt"/>
              </a:defRPr>
            </a:lvl3pPr>
            <a:lvl4pPr marL="1731963" indent="-125413" algn="l" defTabSz="1038225" rtl="0" eaLnBrk="1" fontAlgn="base" hangingPunct="1">
              <a:spcBef>
                <a:spcPct val="0"/>
              </a:spcBef>
              <a:spcAft>
                <a:spcPct val="100000"/>
              </a:spcAft>
              <a:buFont typeface="Charter ITC Std" pitchFamily="18" charset="0"/>
              <a:buChar char="›"/>
              <a:defRPr sz="2300">
                <a:solidFill>
                  <a:schemeClr val="tx1"/>
                </a:solidFill>
                <a:latin typeface="+mn-lt"/>
              </a:defRPr>
            </a:lvl4pPr>
            <a:lvl5pPr marL="2239963" indent="-161925" algn="l" defTabSz="1038225" rtl="0" eaLnBrk="1" fontAlgn="base" hangingPunct="1">
              <a:spcBef>
                <a:spcPct val="0"/>
              </a:spcBef>
              <a:spcAft>
                <a:spcPct val="100000"/>
              </a:spcAft>
              <a:buFont typeface="Charter ITC Std" pitchFamily="18" charset="0"/>
              <a:buChar char="›"/>
              <a:defRPr sz="2300">
                <a:solidFill>
                  <a:schemeClr val="tx1"/>
                </a:solidFill>
                <a:latin typeface="+mn-lt"/>
              </a:defRPr>
            </a:lvl5pPr>
            <a:lvl6pPr marL="2697163" indent="-161925" algn="l" defTabSz="1038225" rtl="0" eaLnBrk="1" fontAlgn="base" hangingPunct="1">
              <a:spcBef>
                <a:spcPct val="0"/>
              </a:spcBef>
              <a:spcAft>
                <a:spcPct val="100000"/>
              </a:spcAft>
              <a:buFont typeface="Charter ITC Std" pitchFamily="18" charset="0"/>
              <a:buChar char="›"/>
              <a:defRPr sz="2300">
                <a:solidFill>
                  <a:schemeClr val="tx1"/>
                </a:solidFill>
                <a:latin typeface="+mn-lt"/>
              </a:defRPr>
            </a:lvl6pPr>
            <a:lvl7pPr marL="3154363" indent="-161925" algn="l" defTabSz="1038225" rtl="0" eaLnBrk="1" fontAlgn="base" hangingPunct="1">
              <a:spcBef>
                <a:spcPct val="0"/>
              </a:spcBef>
              <a:spcAft>
                <a:spcPct val="100000"/>
              </a:spcAft>
              <a:buFont typeface="Charter ITC Std" pitchFamily="18" charset="0"/>
              <a:buChar char="›"/>
              <a:defRPr sz="2300">
                <a:solidFill>
                  <a:schemeClr val="tx1"/>
                </a:solidFill>
                <a:latin typeface="+mn-lt"/>
              </a:defRPr>
            </a:lvl7pPr>
            <a:lvl8pPr marL="3611563" indent="-161925" algn="l" defTabSz="1038225" rtl="0" eaLnBrk="1" fontAlgn="base" hangingPunct="1">
              <a:spcBef>
                <a:spcPct val="0"/>
              </a:spcBef>
              <a:spcAft>
                <a:spcPct val="100000"/>
              </a:spcAft>
              <a:buFont typeface="Charter ITC Std" pitchFamily="18" charset="0"/>
              <a:buChar char="›"/>
              <a:defRPr sz="2300">
                <a:solidFill>
                  <a:schemeClr val="tx1"/>
                </a:solidFill>
                <a:latin typeface="+mn-lt"/>
              </a:defRPr>
            </a:lvl8pPr>
            <a:lvl9pPr marL="4068763" indent="-161925" algn="l" defTabSz="1038225" rtl="0" eaLnBrk="1" fontAlgn="base" hangingPunct="1">
              <a:spcBef>
                <a:spcPct val="0"/>
              </a:spcBef>
              <a:spcAft>
                <a:spcPct val="100000"/>
              </a:spcAft>
              <a:buFont typeface="Charter ITC Std" pitchFamily="18" charset="0"/>
              <a:buChar char="›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ct val="50000"/>
              </a:spcAft>
              <a:buFont typeface="Charter ITC Std" pitchFamily="18" charset="0"/>
              <a:buNone/>
            </a:pP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ct val="50000"/>
              </a:spcAft>
              <a:buFont typeface="Charter ITC Std" pitchFamily="18" charset="0"/>
              <a:buNone/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2646363"/>
            <a:ext cx="9590088" cy="43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871" tIns="51938" rIns="103871" bIns="51938" numCol="1" anchor="t" anchorCtr="0" compatLnSpc="1">
            <a:prstTxWarp prst="textNoShape">
              <a:avLst/>
            </a:prstTxWarp>
          </a:bodyPr>
          <a:lstStyle>
            <a:lvl1pPr marL="206375" indent="-206375" algn="l" defTabSz="1038225" rtl="0" eaLnBrk="1" fontAlgn="base" hangingPunct="1">
              <a:spcBef>
                <a:spcPct val="0"/>
              </a:spcBef>
              <a:spcAft>
                <a:spcPct val="100000"/>
              </a:spcAft>
              <a:buFont typeface="Charter ITC Std" pitchFamily="18" charset="0"/>
              <a:buChar char="›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192088" algn="l" defTabSz="1038225" rtl="0" eaLnBrk="1" fontAlgn="base" hangingPunct="1">
              <a:spcBef>
                <a:spcPct val="0"/>
              </a:spcBef>
              <a:spcAft>
                <a:spcPct val="100000"/>
              </a:spcAft>
              <a:buFont typeface="Charter ITC Std" pitchFamily="18" charset="0"/>
              <a:buChar char="›"/>
              <a:defRPr sz="2300">
                <a:solidFill>
                  <a:schemeClr val="tx1"/>
                </a:solidFill>
                <a:latin typeface="+mn-lt"/>
              </a:defRPr>
            </a:lvl2pPr>
            <a:lvl3pPr marL="1320800" indent="-177800" algn="l" defTabSz="1038225" rtl="0" eaLnBrk="1" fontAlgn="base" hangingPunct="1">
              <a:spcBef>
                <a:spcPct val="0"/>
              </a:spcBef>
              <a:spcAft>
                <a:spcPct val="100000"/>
              </a:spcAft>
              <a:buFont typeface="Charter ITC Std" pitchFamily="18" charset="0"/>
              <a:buChar char="›"/>
              <a:defRPr sz="2300">
                <a:solidFill>
                  <a:schemeClr val="tx1"/>
                </a:solidFill>
                <a:latin typeface="+mn-lt"/>
              </a:defRPr>
            </a:lvl3pPr>
            <a:lvl4pPr marL="1731963" indent="-125413" algn="l" defTabSz="1038225" rtl="0" eaLnBrk="1" fontAlgn="base" hangingPunct="1">
              <a:spcBef>
                <a:spcPct val="0"/>
              </a:spcBef>
              <a:spcAft>
                <a:spcPct val="100000"/>
              </a:spcAft>
              <a:buFont typeface="Charter ITC Std" pitchFamily="18" charset="0"/>
              <a:buChar char="›"/>
              <a:defRPr sz="2300">
                <a:solidFill>
                  <a:schemeClr val="tx1"/>
                </a:solidFill>
                <a:latin typeface="+mn-lt"/>
              </a:defRPr>
            </a:lvl4pPr>
            <a:lvl5pPr marL="2239963" indent="-161925" algn="l" defTabSz="1038225" rtl="0" eaLnBrk="1" fontAlgn="base" hangingPunct="1">
              <a:spcBef>
                <a:spcPct val="0"/>
              </a:spcBef>
              <a:spcAft>
                <a:spcPct val="100000"/>
              </a:spcAft>
              <a:buFont typeface="Charter ITC Std" pitchFamily="18" charset="0"/>
              <a:buChar char="›"/>
              <a:defRPr sz="2300">
                <a:solidFill>
                  <a:schemeClr val="tx1"/>
                </a:solidFill>
                <a:latin typeface="+mn-lt"/>
              </a:defRPr>
            </a:lvl5pPr>
            <a:lvl6pPr marL="2697163" indent="-161925" algn="l" defTabSz="1038225" rtl="0" eaLnBrk="1" fontAlgn="base" hangingPunct="1">
              <a:spcBef>
                <a:spcPct val="0"/>
              </a:spcBef>
              <a:spcAft>
                <a:spcPct val="100000"/>
              </a:spcAft>
              <a:buFont typeface="Charter ITC Std" pitchFamily="18" charset="0"/>
              <a:buChar char="›"/>
              <a:defRPr sz="2300">
                <a:solidFill>
                  <a:schemeClr val="tx1"/>
                </a:solidFill>
                <a:latin typeface="+mn-lt"/>
              </a:defRPr>
            </a:lvl6pPr>
            <a:lvl7pPr marL="3154363" indent="-161925" algn="l" defTabSz="1038225" rtl="0" eaLnBrk="1" fontAlgn="base" hangingPunct="1">
              <a:spcBef>
                <a:spcPct val="0"/>
              </a:spcBef>
              <a:spcAft>
                <a:spcPct val="100000"/>
              </a:spcAft>
              <a:buFont typeface="Charter ITC Std" pitchFamily="18" charset="0"/>
              <a:buChar char="›"/>
              <a:defRPr sz="2300">
                <a:solidFill>
                  <a:schemeClr val="tx1"/>
                </a:solidFill>
                <a:latin typeface="+mn-lt"/>
              </a:defRPr>
            </a:lvl7pPr>
            <a:lvl8pPr marL="3611563" indent="-161925" algn="l" defTabSz="1038225" rtl="0" eaLnBrk="1" fontAlgn="base" hangingPunct="1">
              <a:spcBef>
                <a:spcPct val="0"/>
              </a:spcBef>
              <a:spcAft>
                <a:spcPct val="100000"/>
              </a:spcAft>
              <a:buFont typeface="Charter ITC Std" pitchFamily="18" charset="0"/>
              <a:buChar char="›"/>
              <a:defRPr sz="2300">
                <a:solidFill>
                  <a:schemeClr val="tx1"/>
                </a:solidFill>
                <a:latin typeface="+mn-lt"/>
              </a:defRPr>
            </a:lvl8pPr>
            <a:lvl9pPr marL="4068763" indent="-161925" algn="l" defTabSz="1038225" rtl="0" eaLnBrk="1" fontAlgn="base" hangingPunct="1">
              <a:spcBef>
                <a:spcPct val="0"/>
              </a:spcBef>
              <a:spcAft>
                <a:spcPct val="100000"/>
              </a:spcAft>
              <a:buFont typeface="Charter ITC Std" pitchFamily="18" charset="0"/>
              <a:buChar char="›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dirty="0">
                <a:latin typeface="Arial" pitchFamily="34" charset="0"/>
                <a:cs typeface="Arial" pitchFamily="34" charset="0"/>
              </a:rPr>
              <a:t>Beiträge in Bar können am </a:t>
            </a:r>
            <a:r>
              <a:rPr lang="de-CH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9. Juni 2013 </a:t>
            </a:r>
            <a:r>
              <a:rPr lang="de-CH" dirty="0">
                <a:latin typeface="Arial" pitchFamily="34" charset="0"/>
                <a:cs typeface="Arial" pitchFamily="34" charset="0"/>
              </a:rPr>
              <a:t>direkt am Mine-ex Stand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abgegeben oder auf </a:t>
            </a:r>
            <a:r>
              <a:rPr lang="de-CH" dirty="0">
                <a:latin typeface="Arial" pitchFamily="34" charset="0"/>
                <a:cs typeface="Arial" pitchFamily="34" charset="0"/>
              </a:rPr>
              <a:t>folgendes Bankkonto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überwiesen werden: </a:t>
            </a:r>
            <a:endParaRPr lang="de-CH" dirty="0">
              <a:latin typeface="Arial" pitchFamily="34" charset="0"/>
              <a:cs typeface="Arial" pitchFamily="34" charset="0"/>
            </a:endParaRPr>
          </a:p>
          <a:p>
            <a:pPr marL="177800" indent="0">
              <a:spcAft>
                <a:spcPts val="0"/>
              </a:spcAft>
              <a:buNone/>
            </a:pPr>
            <a:r>
              <a:rPr lang="de-CH" dirty="0">
                <a:latin typeface="Arial" pitchFamily="34" charset="0"/>
                <a:cs typeface="Arial" pitchFamily="34" charset="0"/>
              </a:rPr>
              <a:t>Rotary Club Bern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Rosengarten</a:t>
            </a:r>
          </a:p>
          <a:p>
            <a:pPr marL="177800" indent="0">
              <a:spcAft>
                <a:spcPts val="0"/>
              </a:spcAft>
              <a:buNone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Basler </a:t>
            </a:r>
            <a:r>
              <a:rPr lang="de-CH" dirty="0">
                <a:latin typeface="Arial" pitchFamily="34" charset="0"/>
                <a:cs typeface="Arial" pitchFamily="34" charset="0"/>
              </a:rPr>
              <a:t>Kantonalbank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AG</a:t>
            </a:r>
          </a:p>
          <a:p>
            <a:pPr marL="177800" indent="0">
              <a:spcAft>
                <a:spcPts val="0"/>
              </a:spcAft>
              <a:buNone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Private </a:t>
            </a:r>
            <a:r>
              <a:rPr lang="de-CH" dirty="0">
                <a:latin typeface="Arial" pitchFamily="34" charset="0"/>
                <a:cs typeface="Arial" pitchFamily="34" charset="0"/>
              </a:rPr>
              <a:t>Banking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Bern</a:t>
            </a:r>
          </a:p>
          <a:p>
            <a:pPr marL="177800" indent="0">
              <a:spcAft>
                <a:spcPts val="0"/>
              </a:spcAft>
              <a:buNone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Schauplatzgasse 21</a:t>
            </a:r>
          </a:p>
          <a:p>
            <a:pPr marL="177800" indent="0">
              <a:spcAft>
                <a:spcPts val="0"/>
              </a:spcAft>
              <a:buNone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Postfach 5026</a:t>
            </a:r>
          </a:p>
          <a:p>
            <a:pPr marL="177800" indent="0">
              <a:spcAft>
                <a:spcPts val="0"/>
              </a:spcAft>
              <a:buNone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CH-3001 Bern</a:t>
            </a:r>
          </a:p>
          <a:p>
            <a:pPr marL="0" indent="0">
              <a:spcAft>
                <a:spcPts val="0"/>
              </a:spcAft>
              <a:buNone/>
            </a:pPr>
            <a:endParaRPr lang="de-CH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  <a:p>
            <a:pPr marL="177800" indent="0">
              <a:spcAft>
                <a:spcPts val="0"/>
              </a:spcAft>
              <a:buNone/>
            </a:pPr>
            <a:r>
              <a:rPr lang="de-CH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IBAN</a:t>
            </a:r>
            <a:r>
              <a:rPr lang="de-CH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: CH80 0077 0253 3874 2200 1</a:t>
            </a:r>
          </a:p>
          <a:p>
            <a:pPr marL="0" indent="0">
              <a:spcAft>
                <a:spcPct val="50000"/>
              </a:spcAft>
              <a:buFont typeface="Charter ITC Std" pitchFamily="18" charset="0"/>
              <a:buNone/>
            </a:pP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ct val="50000"/>
              </a:spcAft>
              <a:buFont typeface="Charter ITC Std" pitchFamily="18" charset="0"/>
              <a:buNone/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38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:\mine-ex\MINE-EX-SPENDENLAUF\3_KREATION\OUTPUT\MINE-EX_FRAUENLAUF_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4024" y="-89566"/>
            <a:ext cx="11332711" cy="761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B407262A-A1F1-4526-BDAB-A92E569DD9D4}" type="slidenum">
              <a:rPr lang="de-DE" sz="800" smtClean="0"/>
              <a:pPr eaLnBrk="1" hangingPunct="1"/>
              <a:t>17</a:t>
            </a:fld>
            <a:endParaRPr lang="de-DE" sz="800" smtClean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079500" y="2339975"/>
            <a:ext cx="8569325" cy="966788"/>
          </a:xfrm>
        </p:spPr>
        <p:txBody>
          <a:bodyPr/>
          <a:lstStyle/>
          <a:p>
            <a:pPr eaLnBrk="1" hangingPunct="1">
              <a:defRPr/>
            </a:pPr>
            <a:r>
              <a:rPr lang="de-CH" cap="none" dirty="0" smtClean="0">
                <a:latin typeface="Cooper Black" pitchFamily="18" charset="0"/>
              </a:rPr>
              <a:t>Vielen Dank!</a:t>
            </a:r>
            <a:endParaRPr lang="de-CH" cap="none" dirty="0">
              <a:latin typeface="Cooper Black" pitchFamily="18" charset="0"/>
            </a:endParaRPr>
          </a:p>
        </p:txBody>
      </p:sp>
      <p:sp>
        <p:nvSpPr>
          <p:cNvPr id="15364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079500" y="3330575"/>
            <a:ext cx="8569325" cy="576263"/>
          </a:xfrm>
        </p:spPr>
        <p:txBody>
          <a:bodyPr/>
          <a:lstStyle/>
          <a:p>
            <a:pPr eaLnBrk="1" hangingPunct="1"/>
            <a:r>
              <a:rPr lang="de-CH" dirty="0" smtClean="0">
                <a:latin typeface="Arial" pitchFamily="34" charset="0"/>
                <a:cs typeface="Arial" pitchFamily="34" charset="0"/>
              </a:rPr>
              <a:t>Wir zählen auf Ihre Mitarbeit.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46144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cap="none" dirty="0" smtClean="0">
                <a:latin typeface="Cooper Black" pitchFamily="18" charset="0"/>
              </a:rPr>
              <a:t>Fragen und Antworten</a:t>
            </a:r>
            <a:endParaRPr lang="de-DE" cap="none" dirty="0">
              <a:latin typeface="Cooper Black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2322513"/>
            <a:ext cx="9590087" cy="4379912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Bin ich automatisch am Frauenlauf angemeldet wenn ich mich für den Spendenlauf registriere?</a:t>
            </a:r>
          </a:p>
          <a:p>
            <a:pPr lvl="1">
              <a:spcAft>
                <a:spcPct val="50000"/>
              </a:spcAft>
            </a:pPr>
            <a:r>
              <a:rPr lang="de-CH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Nein: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Eine vorgängige Anmeldung für den Frauenlauf ist zwingend.</a:t>
            </a:r>
          </a:p>
          <a:p>
            <a:pPr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Sehen alle dass ich für Mine-ex an den Start gehe?</a:t>
            </a:r>
          </a:p>
          <a:p>
            <a:pPr lvl="1">
              <a:spcAft>
                <a:spcPct val="50000"/>
              </a:spcAft>
            </a:pPr>
            <a:r>
              <a:rPr lang="de-CH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JA: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Alle Spendenlauf Teilnehmer tragen einen Mine-ex Sticker</a:t>
            </a:r>
            <a:endParaRPr lang="de-CH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Gehen alle Mine-ex Läuferinnen gemeinsam an den Start?</a:t>
            </a:r>
          </a:p>
          <a:p>
            <a:pPr lvl="1">
              <a:spcAft>
                <a:spcPct val="50000"/>
              </a:spcAft>
            </a:pPr>
            <a:r>
              <a:rPr lang="de-CH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Nein</a:t>
            </a:r>
            <a:r>
              <a:rPr lang="de-CH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Jede Läuferin startet in der Gruppe in welcher sie angemeldet ist.</a:t>
            </a:r>
          </a:p>
          <a:p>
            <a:pPr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Gibt es alternativen zum rennen?</a:t>
            </a:r>
          </a:p>
          <a:p>
            <a:pPr lvl="1">
              <a:spcAft>
                <a:spcPct val="50000"/>
              </a:spcAft>
            </a:pPr>
            <a:r>
              <a:rPr lang="de-CH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JA: </a:t>
            </a:r>
            <a:r>
              <a:rPr lang="de-CH" dirty="0">
                <a:latin typeface="Arial" pitchFamily="34" charset="0"/>
                <a:ea typeface="+mn-ea"/>
                <a:cs typeface="Arial" pitchFamily="34" charset="0"/>
              </a:rPr>
              <a:t>Es gibt auch Gruppen fürs Walking oder Nordic Walking</a:t>
            </a: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92650" y="7011988"/>
            <a:ext cx="1270000" cy="285750"/>
          </a:xfrm>
          <a:noFill/>
        </p:spPr>
        <p:txBody>
          <a:bodyPr/>
          <a:lstStyle>
            <a:lvl1pPr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3AEBA041-8ECC-40CC-A51F-386715679830}" type="slidenum">
              <a:rPr lang="de-DE" sz="800" smtClean="0"/>
              <a:pPr eaLnBrk="1" hangingPunct="1"/>
              <a:t>18</a:t>
            </a:fld>
            <a:endParaRPr lang="de-DE" sz="80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96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cap="none" dirty="0" smtClean="0">
                <a:latin typeface="Cooper Black" pitchFamily="18" charset="0"/>
              </a:rPr>
              <a:t>Ablauf im Online Tool?</a:t>
            </a:r>
            <a:endParaRPr lang="de-DE" cap="none" dirty="0">
              <a:latin typeface="Cooper Black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2322513"/>
            <a:ext cx="9590087" cy="4379912"/>
          </a:xfrm>
        </p:spPr>
        <p:txBody>
          <a:bodyPr/>
          <a:lstStyle/>
          <a:p>
            <a:pPr marL="457200" indent="-457200">
              <a:spcAft>
                <a:spcPct val="50000"/>
              </a:spcAft>
              <a:buAutoNum type="arabicPeriod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Besuche die Seite </a:t>
            </a:r>
            <a:r>
              <a:rPr lang="de-CH" dirty="0" smtClean="0">
                <a:latin typeface="Arial" pitchFamily="34" charset="0"/>
                <a:cs typeface="Arial" pitchFamily="34" charset="0"/>
                <a:hlinkClick r:id="rId3"/>
              </a:rPr>
              <a:t>www.minex-spendenlauf.ch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ct val="50000"/>
              </a:spcAft>
              <a:buAutoNum type="arabicPeriod"/>
            </a:pPr>
            <a:r>
              <a:rPr lang="de-CH" dirty="0" smtClean="0">
                <a:latin typeface="Arial" pitchFamily="34" charset="0"/>
                <a:ea typeface="+mn-ea"/>
                <a:cs typeface="Arial" pitchFamily="34" charset="0"/>
              </a:rPr>
              <a:t>Registriere dich kostenlos als Läuferin</a:t>
            </a:r>
          </a:p>
          <a:p>
            <a:pPr marL="457200" indent="-457200">
              <a:spcAft>
                <a:spcPct val="50000"/>
              </a:spcAft>
              <a:buAutoNum type="arabicPeriod"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Nach der Registration wirst du direkt aufgefordert, deinen Bekannten einen E-Mail zu schreiben.</a:t>
            </a:r>
          </a:p>
          <a:p>
            <a:pPr marL="457200" indent="-457200">
              <a:spcAft>
                <a:spcPct val="50000"/>
              </a:spcAft>
              <a:buAutoNum type="arabicPeriod"/>
            </a:pPr>
            <a:r>
              <a:rPr lang="de-CH" dirty="0" smtClean="0">
                <a:latin typeface="Arial" pitchFamily="34" charset="0"/>
                <a:ea typeface="+mn-ea"/>
                <a:cs typeface="Arial" pitchFamily="34" charset="0"/>
              </a:rPr>
              <a:t>In der Zwischenzeit erhältst du per E-Mail auch einen Link. Mit diesem kannst du imme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r wieder ins Tool und E-Mail an Bekannte versenden oder schauen wie viele Sponsoren du schon hast.</a:t>
            </a:r>
          </a:p>
          <a:p>
            <a:pPr marL="603250" lvl="1" indent="0">
              <a:spcAft>
                <a:spcPct val="50000"/>
              </a:spcAft>
              <a:buNone/>
            </a:pPr>
            <a:r>
              <a:rPr lang="de-CH" dirty="0" smtClean="0">
                <a:latin typeface="Arial" pitchFamily="34" charset="0"/>
                <a:ea typeface="+mn-ea"/>
                <a:cs typeface="Arial" pitchFamily="34" charset="0"/>
              </a:rPr>
              <a:t>Achtung: Link aufbewahren!</a:t>
            </a:r>
          </a:p>
          <a:p>
            <a:pPr marL="0" indent="0">
              <a:spcAft>
                <a:spcPct val="50000"/>
              </a:spcAft>
              <a:buNone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5. So jetzt sind deine Bekannten gefordert…</a:t>
            </a:r>
          </a:p>
          <a:p>
            <a:pPr marL="0" indent="0">
              <a:spcAft>
                <a:spcPct val="50000"/>
              </a:spcAft>
              <a:buNone/>
            </a:pPr>
            <a:endParaRPr lang="de-CH" dirty="0"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>
              <a:spcAft>
                <a:spcPct val="50000"/>
              </a:spcAft>
              <a:buNone/>
            </a:pP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ct val="50000"/>
              </a:spcAft>
              <a:buNone/>
            </a:pPr>
            <a:endParaRPr lang="de-CH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92650" y="7011988"/>
            <a:ext cx="1270000" cy="285750"/>
          </a:xfrm>
          <a:noFill/>
        </p:spPr>
        <p:txBody>
          <a:bodyPr/>
          <a:lstStyle>
            <a:lvl1pPr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3AEBA041-8ECC-40CC-A51F-386715679830}" type="slidenum">
              <a:rPr lang="de-DE" sz="800" smtClean="0"/>
              <a:pPr eaLnBrk="1" hangingPunct="1"/>
              <a:t>19</a:t>
            </a:fld>
            <a:endParaRPr lang="de-DE" sz="80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24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de-CH" cap="none" dirty="0" smtClean="0">
                <a:latin typeface="Cooper Black" pitchFamily="18" charset="0"/>
              </a:rPr>
              <a:t>Frauenlauf </a:t>
            </a:r>
            <a:r>
              <a:rPr lang="de-CH" cap="none" dirty="0">
                <a:latin typeface="Cooper Black" pitchFamily="18" charset="0"/>
              </a:rPr>
              <a:t>&amp; </a:t>
            </a:r>
            <a:r>
              <a:rPr lang="de-CH" cap="none" dirty="0" smtClean="0">
                <a:latin typeface="Cooper Black" pitchFamily="18" charset="0"/>
              </a:rPr>
              <a:t>Mine-ex</a:t>
            </a:r>
            <a:br>
              <a:rPr lang="de-CH" cap="none" dirty="0" smtClean="0">
                <a:latin typeface="Cooper Black" pitchFamily="18" charset="0"/>
              </a:rPr>
            </a:br>
            <a:r>
              <a:rPr lang="de-CH" cap="none" dirty="0" smtClean="0">
                <a:latin typeface="Cooper Black" pitchFamily="18" charset="0"/>
              </a:rPr>
              <a:t>Zwei starke Partner, eine tolle Idee</a:t>
            </a:r>
            <a:endParaRPr cap="none" dirty="0">
              <a:latin typeface="Cooper Black" pitchFamily="18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600252" y="233983"/>
            <a:ext cx="3672408" cy="15301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38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ade Gothic LT Std Light" pitchFamily="50" charset="0"/>
            </a:endParaRPr>
          </a:p>
        </p:txBody>
      </p:sp>
      <p:pic>
        <p:nvPicPr>
          <p:cNvPr id="12299" name="Picture 11" descr="http://webapp.swissolympic.ch/wEcosport/download/FileOriginals/481_IsC_webmail-logo_f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580" y="6034200"/>
            <a:ext cx="2448534" cy="83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http://www2.rotary.ch/typo3temp/pics/0ebf7b4fe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868" y="5462994"/>
            <a:ext cx="648072" cy="84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Zurück zur Startseite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900" y="5841817"/>
            <a:ext cx="1224136" cy="12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cap="none" dirty="0" smtClean="0">
                <a:latin typeface="Cooper Black" pitchFamily="18" charset="0"/>
              </a:rPr>
              <a:t>Ablauf im Online-Tool</a:t>
            </a:r>
            <a:r>
              <a:rPr lang="de-DE" sz="3200" cap="none" dirty="0" smtClean="0">
                <a:latin typeface="Cooper Black" pitchFamily="18" charset="0"/>
              </a:rPr>
              <a:t>?</a:t>
            </a:r>
            <a:endParaRPr lang="de-DE" cap="none" dirty="0">
              <a:latin typeface="Cooper Black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2322513"/>
            <a:ext cx="9590087" cy="4379912"/>
          </a:xfrm>
        </p:spPr>
        <p:txBody>
          <a:bodyPr/>
          <a:lstStyle/>
          <a:p>
            <a:pPr marL="0" indent="0">
              <a:spcAft>
                <a:spcPct val="50000"/>
              </a:spcAft>
              <a:buNone/>
            </a:pPr>
            <a:r>
              <a:rPr lang="de-CH" dirty="0" smtClean="0">
                <a:latin typeface="Arial" pitchFamily="34" charset="0"/>
                <a:ea typeface="+mn-ea"/>
                <a:cs typeface="Arial" pitchFamily="34" charset="0"/>
              </a:rPr>
              <a:t>6. Deine Bekannten erhalten deine E-Mail un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d können sich via Link ebenfalls registrieren und dabei den gewünschten Sponsoring Betrag angeben.</a:t>
            </a:r>
          </a:p>
          <a:p>
            <a:pPr marL="0" indent="0">
              <a:spcAft>
                <a:spcPct val="50000"/>
              </a:spcAft>
              <a:buNone/>
            </a:pPr>
            <a:r>
              <a:rPr lang="de-CH" dirty="0" smtClean="0">
                <a:latin typeface="Arial" pitchFamily="34" charset="0"/>
                <a:ea typeface="+mn-ea"/>
                <a:cs typeface="Arial" pitchFamily="34" charset="0"/>
              </a:rPr>
              <a:t>7. Du erhältst eine Bestätigung wenn dich ein Freund Sponsoren will.</a:t>
            </a:r>
          </a:p>
          <a:p>
            <a:pPr marL="0" indent="0">
              <a:spcAft>
                <a:spcPct val="50000"/>
              </a:spcAft>
              <a:buNone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8. Nach dem Lauf werden alle Sponsoren aufgefordert den versprochenen Betrag auf das Mine-ex Konto zu überweisen.</a:t>
            </a:r>
            <a:endParaRPr lang="de-CH" dirty="0"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>
              <a:spcAft>
                <a:spcPct val="50000"/>
              </a:spcAft>
              <a:buNone/>
            </a:pP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ct val="50000"/>
              </a:spcAft>
              <a:buNone/>
            </a:pPr>
            <a:endParaRPr lang="de-CH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92650" y="7011988"/>
            <a:ext cx="1270000" cy="285750"/>
          </a:xfrm>
          <a:noFill/>
        </p:spPr>
        <p:txBody>
          <a:bodyPr/>
          <a:lstStyle>
            <a:lvl1pPr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3AEBA041-8ECC-40CC-A51F-386715679830}" type="slidenum">
              <a:rPr lang="de-DE" sz="800" smtClean="0"/>
              <a:pPr eaLnBrk="1" hangingPunct="1"/>
              <a:t>20</a:t>
            </a:fld>
            <a:endParaRPr lang="de-DE" sz="80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44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B407262A-A1F1-4526-BDAB-A92E569DD9D4}" type="slidenum">
              <a:rPr lang="de-DE" sz="800" smtClean="0"/>
              <a:pPr eaLnBrk="1" hangingPunct="1"/>
              <a:t>3</a:t>
            </a:fld>
            <a:endParaRPr lang="de-DE" sz="800" smtClean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079500" y="2339975"/>
            <a:ext cx="8569325" cy="966788"/>
          </a:xfrm>
        </p:spPr>
        <p:txBody>
          <a:bodyPr/>
          <a:lstStyle/>
          <a:p>
            <a:pPr eaLnBrk="1" hangingPunct="1">
              <a:defRPr/>
            </a:pPr>
            <a:r>
              <a:rPr lang="de-CH" cap="none" dirty="0" smtClean="0">
                <a:latin typeface="Cooper Black" pitchFamily="18" charset="0"/>
              </a:rPr>
              <a:t>Die Partner</a:t>
            </a:r>
            <a:endParaRPr lang="de-CH" cap="none" dirty="0">
              <a:latin typeface="Cooper Black" pitchFamily="18" charset="0"/>
            </a:endParaRPr>
          </a:p>
        </p:txBody>
      </p:sp>
      <p:sp>
        <p:nvSpPr>
          <p:cNvPr id="15364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079500" y="3330575"/>
            <a:ext cx="8569325" cy="576263"/>
          </a:xfrm>
        </p:spPr>
        <p:txBody>
          <a:bodyPr/>
          <a:lstStyle/>
          <a:p>
            <a:pPr eaLnBrk="1" hangingPunct="1"/>
            <a:r>
              <a:rPr lang="de-CH" dirty="0" smtClean="0">
                <a:latin typeface="Arial" pitchFamily="34" charset="0"/>
                <a:cs typeface="Arial" pitchFamily="34" charset="0"/>
              </a:rPr>
              <a:t>Frauenlauf und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mine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-ex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73701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cap="none" dirty="0" smtClean="0">
                <a:latin typeface="Cooper Black" pitchFamily="18" charset="0"/>
              </a:rPr>
              <a:t>Der Frauenlauf.</a:t>
            </a:r>
            <a:endParaRPr lang="de-DE" cap="none" dirty="0">
              <a:latin typeface="Cooper Black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Grösster Frauen-Breitensportanlass </a:t>
            </a:r>
            <a:br>
              <a:rPr lang="de-CH" dirty="0" smtClean="0">
                <a:latin typeface="Arial" pitchFamily="34" charset="0"/>
                <a:cs typeface="Arial" pitchFamily="34" charset="0"/>
              </a:rPr>
            </a:br>
            <a:r>
              <a:rPr lang="de-CH" dirty="0" smtClean="0">
                <a:latin typeface="Arial" pitchFamily="34" charset="0"/>
                <a:cs typeface="Arial" pitchFamily="34" charset="0"/>
              </a:rPr>
              <a:t>der Schweiz</a:t>
            </a:r>
          </a:p>
          <a:p>
            <a:pPr eaLnBrk="1" hangingPunct="1"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Fünftgrösster Laufanlass der Schweiz</a:t>
            </a:r>
          </a:p>
          <a:p>
            <a:pPr eaLnBrk="1" hangingPunct="1"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Farbenfroher Event mit dem Ziel auf dem Bundesplatz</a:t>
            </a:r>
          </a:p>
          <a:p>
            <a:pPr eaLnBrk="1" hangingPunct="1"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Sightseeing-Tour durch Bern</a:t>
            </a:r>
          </a:p>
          <a:p>
            <a:pPr eaLnBrk="1" hangingPunct="1"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 Rund 15’000 Teilnehmerinnen</a:t>
            </a:r>
          </a:p>
          <a:p>
            <a:pPr eaLnBrk="1" hangingPunct="1"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Austragung 2013: 9. Juni 2013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92650" y="7011988"/>
            <a:ext cx="1270000" cy="285750"/>
          </a:xfrm>
          <a:noFill/>
        </p:spPr>
        <p:txBody>
          <a:bodyPr/>
          <a:lstStyle>
            <a:lvl1pPr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0AA8637B-ACD8-48EB-8289-F6CB95467612}" type="slidenum">
              <a:rPr lang="de-DE" sz="800" smtClean="0"/>
              <a:pPr eaLnBrk="1" hangingPunct="1"/>
              <a:t>4</a:t>
            </a:fld>
            <a:endParaRPr lang="de-DE" sz="8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1328" y="2884"/>
            <a:ext cx="4702125" cy="300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56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cap="none" dirty="0" smtClean="0">
                <a:latin typeface="Cooper Black" pitchFamily="18" charset="0"/>
              </a:rPr>
              <a:t>Mine-ex.</a:t>
            </a:r>
            <a:endParaRPr lang="de-DE" cap="none" dirty="0">
              <a:latin typeface="Cooper Black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341563"/>
            <a:ext cx="9835604" cy="4379912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Stiftung von Rotary Schweiz: </a:t>
            </a:r>
            <a:br>
              <a:rPr lang="de-CH" dirty="0" smtClean="0">
                <a:latin typeface="Arial" pitchFamily="34" charset="0"/>
                <a:cs typeface="Arial" pitchFamily="34" charset="0"/>
              </a:rPr>
            </a:br>
            <a:r>
              <a:rPr lang="de-CH" dirty="0" smtClean="0">
                <a:latin typeface="Arial" pitchFamily="34" charset="0"/>
                <a:cs typeface="Arial" pitchFamily="34" charset="0"/>
              </a:rPr>
              <a:t>Rotary Mitglieder helfen Minenopfer</a:t>
            </a:r>
          </a:p>
          <a:p>
            <a:pPr>
              <a:spcAft>
                <a:spcPct val="50000"/>
              </a:spcAft>
            </a:pPr>
            <a:r>
              <a:rPr lang="de-CH" dirty="0">
                <a:latin typeface="Arial" pitchFamily="34" charset="0"/>
                <a:cs typeface="Arial" pitchFamily="34" charset="0"/>
              </a:rPr>
              <a:t>Zusammenarbeit mit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IKRK, vorranging in Kambodscha </a:t>
            </a:r>
            <a:r>
              <a:rPr lang="de-CH" dirty="0">
                <a:latin typeface="Arial" pitchFamily="34" charset="0"/>
                <a:cs typeface="Arial" pitchFamily="34" charset="0"/>
              </a:rPr>
              <a:t>und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Afghanistan</a:t>
            </a:r>
          </a:p>
          <a:p>
            <a:pPr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Jährlich mehrere tausend Minenopfer, wovon 2/3 Prothesen benötigen. Allein in Kambodscha 36’000 Verletzte, 9’000 Amputierte und jedes Jahr neue 240 Minenopfer!</a:t>
            </a:r>
          </a:p>
          <a:p>
            <a:pPr eaLnBrk="1" hangingPunct="1"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Beitrag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mine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-ex: CHF 800’000.–  pro Jahr plus aktive und ehrenamtliche Mitarbeit.</a:t>
            </a:r>
          </a:p>
          <a:p>
            <a:pPr eaLnBrk="1" hangingPunct="1">
              <a:spcAft>
                <a:spcPct val="50000"/>
              </a:spcAft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Verwendung für Ausbildung von Prothesenmacher, Unterhalt von Fabriken für Prothesen-Komponenten, Forschung nach einfachen Mitteln für die Erleichterung des Alltags.</a:t>
            </a:r>
          </a:p>
          <a:p>
            <a:pPr eaLnBrk="1" hangingPunct="1">
              <a:spcAft>
                <a:spcPct val="50000"/>
              </a:spcAft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92650" y="7011988"/>
            <a:ext cx="1270000" cy="285750"/>
          </a:xfrm>
          <a:noFill/>
        </p:spPr>
        <p:txBody>
          <a:bodyPr/>
          <a:lstStyle>
            <a:lvl1pPr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0AA8637B-ACD8-48EB-8289-F6CB95467612}" type="slidenum">
              <a:rPr lang="de-DE" sz="800" smtClean="0"/>
              <a:pPr eaLnBrk="1" hangingPunct="1"/>
              <a:t>5</a:t>
            </a:fld>
            <a:endParaRPr lang="de-DE" sz="8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2963" y="1266"/>
            <a:ext cx="47339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79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B407262A-A1F1-4526-BDAB-A92E569DD9D4}" type="slidenum">
              <a:rPr lang="de-DE" sz="800" smtClean="0"/>
              <a:pPr eaLnBrk="1" hangingPunct="1"/>
              <a:t>6</a:t>
            </a:fld>
            <a:endParaRPr lang="de-DE" sz="800" smtClean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079500" y="2339975"/>
            <a:ext cx="8569325" cy="966788"/>
          </a:xfrm>
        </p:spPr>
        <p:txBody>
          <a:bodyPr/>
          <a:lstStyle/>
          <a:p>
            <a:pPr eaLnBrk="1" hangingPunct="1">
              <a:defRPr/>
            </a:pPr>
            <a:r>
              <a:rPr lang="de-CH" cap="none" dirty="0" smtClean="0">
                <a:latin typeface="Cooper Black" pitchFamily="18" charset="0"/>
              </a:rPr>
              <a:t>Die Partnerschaft</a:t>
            </a:r>
            <a:endParaRPr lang="de-CH" cap="none" dirty="0">
              <a:latin typeface="Cooper Black" pitchFamily="18" charset="0"/>
            </a:endParaRPr>
          </a:p>
        </p:txBody>
      </p:sp>
      <p:sp>
        <p:nvSpPr>
          <p:cNvPr id="15364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079500" y="3330575"/>
            <a:ext cx="8569325" cy="576263"/>
          </a:xfrm>
        </p:spPr>
        <p:txBody>
          <a:bodyPr/>
          <a:lstStyle/>
          <a:p>
            <a:pPr eaLnBrk="1" hangingPunct="1"/>
            <a:r>
              <a:rPr lang="de-CH" dirty="0" smtClean="0">
                <a:latin typeface="Arial" pitchFamily="34" charset="0"/>
                <a:cs typeface="Arial" pitchFamily="34" charset="0"/>
              </a:rPr>
              <a:t>Das machen wir gemeinsam.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12859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cap="none" dirty="0" smtClean="0">
                <a:latin typeface="Cooper Black" pitchFamily="18" charset="0"/>
              </a:rPr>
              <a:t>Eine </a:t>
            </a:r>
            <a:r>
              <a:rPr lang="de-DE" cap="none" dirty="0" err="1" smtClean="0">
                <a:latin typeface="Cooper Black" pitchFamily="18" charset="0"/>
              </a:rPr>
              <a:t>Win-Win</a:t>
            </a:r>
            <a:r>
              <a:rPr lang="de-DE" cap="none" dirty="0" smtClean="0">
                <a:latin typeface="Cooper Black" pitchFamily="18" charset="0"/>
              </a:rPr>
              <a:t> Situation.</a:t>
            </a:r>
            <a:endParaRPr lang="de-DE" cap="none" dirty="0">
              <a:latin typeface="Cooper Black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Aft>
                <a:spcPct val="50000"/>
              </a:spcAft>
              <a:buNone/>
            </a:pPr>
            <a:r>
              <a:rPr lang="de-CH" b="1" dirty="0" err="1" smtClean="0">
                <a:latin typeface="Arial" pitchFamily="34" charset="0"/>
                <a:cs typeface="Arial" pitchFamily="34" charset="0"/>
              </a:rPr>
              <a:t>Win</a:t>
            </a:r>
            <a:r>
              <a:rPr lang="de-CH" b="1" dirty="0" smtClean="0">
                <a:latin typeface="Arial" pitchFamily="34" charset="0"/>
                <a:cs typeface="Arial" pitchFamily="34" charset="0"/>
              </a:rPr>
              <a:t> für den Frauenlauf </a:t>
            </a:r>
          </a:p>
          <a:p>
            <a:pPr>
              <a:spcAft>
                <a:spcPct val="50000"/>
              </a:spcAft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Rotary sucht aktiv nach neuen Läuferinnen und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erschliesst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dem Frauenlauf ein neues Segment.</a:t>
            </a:r>
          </a:p>
          <a:p>
            <a:pPr>
              <a:spcAft>
                <a:spcPct val="50000"/>
              </a:spcAft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de-DE" dirty="0">
                <a:latin typeface="Arial" pitchFamily="34" charset="0"/>
                <a:cs typeface="Arial" pitchFamily="34" charset="0"/>
              </a:rPr>
              <a:t>Engagement für eine gute Sache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hat beim Frauenlauf bereits Tradition und schafft immer wieder zusätzliche Sympathien.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ct val="50000"/>
              </a:spcAft>
            </a:pPr>
            <a:endParaRPr lang="de-DE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Aft>
                <a:spcPct val="50000"/>
              </a:spcAft>
              <a:buNone/>
            </a:pPr>
            <a:r>
              <a:rPr lang="de-DE" b="1" dirty="0" err="1" smtClean="0">
                <a:latin typeface="Arial" pitchFamily="34" charset="0"/>
                <a:cs typeface="Arial" pitchFamily="34" charset="0"/>
              </a:rPr>
              <a:t>Win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für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mine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-ex</a:t>
            </a:r>
          </a:p>
          <a:p>
            <a:pPr>
              <a:spcAft>
                <a:spcPct val="50000"/>
              </a:spcAft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Die </a:t>
            </a:r>
            <a:r>
              <a:rPr lang="de-DE" dirty="0">
                <a:latin typeface="Arial" pitchFamily="34" charset="0"/>
                <a:cs typeface="Arial" pitchFamily="34" charset="0"/>
              </a:rPr>
              <a:t>attraktive Plattform Frauenlauf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schafft Aufmerksamkeit </a:t>
            </a:r>
            <a:r>
              <a:rPr lang="de-DE" dirty="0">
                <a:latin typeface="Arial" pitchFamily="34" charset="0"/>
                <a:cs typeface="Arial" pitchFamily="34" charset="0"/>
              </a:rPr>
              <a:t>für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mine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-ex</a:t>
            </a:r>
          </a:p>
          <a:p>
            <a:pPr>
              <a:spcAft>
                <a:spcPct val="50000"/>
              </a:spcAft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Der sportliche und persönliche Einsatz von Läuferinnen ermöglicht ein glaubwürdiges Fundraising.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92650" y="7011988"/>
            <a:ext cx="1270000" cy="285750"/>
          </a:xfrm>
          <a:noFill/>
        </p:spPr>
        <p:txBody>
          <a:bodyPr/>
          <a:lstStyle>
            <a:lvl1pPr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0AA8637B-ACD8-48EB-8289-F6CB95467612}" type="slidenum">
              <a:rPr lang="de-DE" sz="800" smtClean="0"/>
              <a:pPr eaLnBrk="1" hangingPunct="1"/>
              <a:t>7</a:t>
            </a:fld>
            <a:endParaRPr lang="de-DE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92650" y="7011988"/>
            <a:ext cx="1270000" cy="285750"/>
          </a:xfrm>
          <a:noFill/>
        </p:spPr>
        <p:txBody>
          <a:bodyPr/>
          <a:lstStyle>
            <a:lvl1pPr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0AA8637B-ACD8-48EB-8289-F6CB95467612}" type="slidenum">
              <a:rPr lang="de-DE" sz="800" smtClean="0"/>
              <a:pPr eaLnBrk="1" hangingPunct="1"/>
              <a:t>8</a:t>
            </a:fld>
            <a:endParaRPr lang="de-DE" sz="800" smtClean="0"/>
          </a:p>
        </p:txBody>
      </p:sp>
      <p:pic>
        <p:nvPicPr>
          <p:cNvPr id="1026" name="Picture 2" descr="P:\mine-ex\MINE-EX-SPENDENLAUF\3_KREATION\04_Präsi\JPGs\MINE-EX_Inserat-Frauenlauf_132x93_Lay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0" y="39057"/>
            <a:ext cx="10488482" cy="73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35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cap="none" dirty="0" smtClean="0">
                <a:latin typeface="Cooper Black" pitchFamily="18" charset="0"/>
              </a:rPr>
              <a:t>Eine gemeinsame Sache: Fundraising.</a:t>
            </a:r>
            <a:endParaRPr lang="de-DE" cap="none" dirty="0">
              <a:latin typeface="Cooper Black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de-CH" b="1" dirty="0" smtClean="0">
                <a:latin typeface="Arial" pitchFamily="34" charset="0"/>
                <a:cs typeface="Arial" pitchFamily="34" charset="0"/>
              </a:rPr>
              <a:t>Direkt: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Ein Franken des Startgeldes </a:t>
            </a:r>
            <a:br>
              <a:rPr lang="de-CH" dirty="0" smtClean="0">
                <a:latin typeface="Arial" pitchFamily="34" charset="0"/>
                <a:cs typeface="Arial" pitchFamily="34" charset="0"/>
              </a:rPr>
            </a:br>
            <a:r>
              <a:rPr lang="de-CH" dirty="0" smtClean="0">
                <a:latin typeface="Arial" pitchFamily="34" charset="0"/>
                <a:cs typeface="Arial" pitchFamily="34" charset="0"/>
              </a:rPr>
              <a:t>jeder Läuferin geht als Spende </a:t>
            </a:r>
            <a:br>
              <a:rPr lang="de-CH" dirty="0" smtClean="0">
                <a:latin typeface="Arial" pitchFamily="34" charset="0"/>
                <a:cs typeface="Arial" pitchFamily="34" charset="0"/>
              </a:rPr>
            </a:br>
            <a:r>
              <a:rPr lang="de-CH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mine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-ex.</a:t>
            </a:r>
          </a:p>
          <a:p>
            <a:pPr>
              <a:spcAft>
                <a:spcPct val="50000"/>
              </a:spcAft>
            </a:pPr>
            <a:r>
              <a:rPr lang="de-CH" b="1" dirty="0" smtClean="0">
                <a:latin typeface="Arial" pitchFamily="34" charset="0"/>
                <a:cs typeface="Arial" pitchFamily="34" charset="0"/>
              </a:rPr>
              <a:t>Indirekt: («Spendenlauf»): </a:t>
            </a:r>
            <a:r>
              <a:rPr lang="de-CH" dirty="0">
                <a:latin typeface="Arial" pitchFamily="34" charset="0"/>
                <a:cs typeface="Arial" pitchFamily="34" charset="0"/>
              </a:rPr>
              <a:t>jede Läuferin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CH" dirty="0" smtClean="0">
                <a:latin typeface="Arial" pitchFamily="34" charset="0"/>
                <a:cs typeface="Arial" pitchFamily="34" charset="0"/>
              </a:rPr>
            </a:br>
            <a:r>
              <a:rPr lang="de-CH" dirty="0" smtClean="0">
                <a:latin typeface="Arial" pitchFamily="34" charset="0"/>
                <a:cs typeface="Arial" pitchFamily="34" charset="0"/>
              </a:rPr>
              <a:t>sucht selber nach </a:t>
            </a:r>
            <a:r>
              <a:rPr lang="de-CH" dirty="0">
                <a:latin typeface="Arial" pitchFamily="34" charset="0"/>
                <a:cs typeface="Arial" pitchFamily="34" charset="0"/>
              </a:rPr>
              <a:t>persönlichen Sponsoren 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CH" dirty="0" smtClean="0">
                <a:latin typeface="Arial" pitchFamily="34" charset="0"/>
                <a:cs typeface="Arial" pitchFamily="34" charset="0"/>
              </a:rPr>
            </a:br>
            <a:r>
              <a:rPr lang="de-CH" dirty="0" smtClean="0">
                <a:latin typeface="Arial" pitchFamily="34" charset="0"/>
                <a:cs typeface="Arial" pitchFamily="34" charset="0"/>
              </a:rPr>
              <a:t>für Ihr «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Finishing</a:t>
            </a:r>
            <a:r>
              <a:rPr lang="de-CH" dirty="0">
                <a:latin typeface="Arial" pitchFamily="34" charset="0"/>
                <a:cs typeface="Arial" pitchFamily="34" charset="0"/>
              </a:rPr>
              <a:t>»!</a:t>
            </a:r>
          </a:p>
          <a:p>
            <a:pPr eaLnBrk="1" hangingPunct="1">
              <a:spcAft>
                <a:spcPct val="50000"/>
              </a:spcAft>
            </a:pPr>
            <a:endParaRPr lang="de-CH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692650" y="7011988"/>
            <a:ext cx="1270000" cy="285750"/>
          </a:xfrm>
          <a:noFill/>
        </p:spPr>
        <p:txBody>
          <a:bodyPr/>
          <a:lstStyle>
            <a:lvl1pPr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1pPr>
            <a:lvl2pPr marL="742950" indent="-28575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2pPr>
            <a:lvl3pPr marL="11430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3pPr>
            <a:lvl4pPr marL="16002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4pPr>
            <a:lvl5pPr marL="2057400" indent="-228600" defTabSz="1038225" eaLnBrk="0" hangingPunct="0">
              <a:defRPr sz="2000">
                <a:solidFill>
                  <a:schemeClr val="tx1"/>
                </a:solidFill>
                <a:latin typeface="Trade Gothic LT Std Light" pitchFamily="50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 Gothic LT Std Light" pitchFamily="50" charset="0"/>
              </a:defRPr>
            </a:lvl9pPr>
          </a:lstStyle>
          <a:p>
            <a:pPr eaLnBrk="1" hangingPunct="1"/>
            <a:fld id="{0AA8637B-ACD8-48EB-8289-F6CB95467612}" type="slidenum">
              <a:rPr lang="de-DE" sz="800" smtClean="0"/>
              <a:pPr eaLnBrk="1" hangingPunct="1"/>
              <a:t>9</a:t>
            </a:fld>
            <a:endParaRPr lang="de-DE" sz="800" smtClean="0"/>
          </a:p>
        </p:txBody>
      </p:sp>
      <p:pic>
        <p:nvPicPr>
          <p:cNvPr id="1026" name="Picture 2" descr="http://www.jasminwidmer.ch/wp-content/gallery/frauenlauf-bern/img_59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1213" y="1822362"/>
            <a:ext cx="34956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71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Newbie_Booklet_def_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bie_Booklet_def_09">
      <a:majorFont>
        <a:latin typeface="Trade Gothic LT Std Bold"/>
        <a:ea typeface=""/>
        <a:cs typeface=""/>
      </a:majorFont>
      <a:minorFont>
        <a:latin typeface="Charter ITC St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103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ade Gothic LT Std Light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3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ade Gothic LT Std Light" pitchFamily="50" charset="0"/>
          </a:defRPr>
        </a:defPPr>
      </a:lstStyle>
    </a:lnDef>
  </a:objectDefaults>
  <a:extraClrSchemeLst>
    <a:extraClrScheme>
      <a:clrScheme name="Newbie_Booklet_def_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ie_Booklet_def_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ie_Booklet_def_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ie_Booklet_def_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ie_Booklet_def_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ie_Booklet_def_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ie_Booklet_def_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ie_Booklet_def_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ie_Booklet_def_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ie_Booklet_def_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ie_Booklet_def_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ie_Booklet_def_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1095</Words>
  <Application>Microsoft Macintosh PowerPoint</Application>
  <PresentationFormat>Benutzerdefiniert</PresentationFormat>
  <Paragraphs>143</Paragraphs>
  <Slides>20</Slides>
  <Notes>19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blank</vt:lpstr>
      <vt:lpstr>Folie 1</vt:lpstr>
      <vt:lpstr>Frauenlauf &amp; Mine-ex Zwei starke Partner, eine tolle Idee</vt:lpstr>
      <vt:lpstr>Die Partner</vt:lpstr>
      <vt:lpstr>Der Frauenlauf.</vt:lpstr>
      <vt:lpstr>Mine-ex.</vt:lpstr>
      <vt:lpstr>Die Partnerschaft</vt:lpstr>
      <vt:lpstr>Eine Win-Win Situation.</vt:lpstr>
      <vt:lpstr>Folie 8</vt:lpstr>
      <vt:lpstr>Eine gemeinsame Sache: Fundraising.</vt:lpstr>
      <vt:lpstr>…und noch viel mehr!</vt:lpstr>
      <vt:lpstr>Der Spendenlauf</vt:lpstr>
      <vt:lpstr>Wie kann ich helfen?</vt:lpstr>
      <vt:lpstr>Anmeldung</vt:lpstr>
      <vt:lpstr>Minex-spendenlauf.ch</vt:lpstr>
      <vt:lpstr>Folie 15</vt:lpstr>
      <vt:lpstr>Der Sponsoring Beitrag</vt:lpstr>
      <vt:lpstr>Vielen Dank!</vt:lpstr>
      <vt:lpstr>Fragen und Antworten</vt:lpstr>
      <vt:lpstr>Ablauf im Online Tool?</vt:lpstr>
      <vt:lpstr>Ablauf im Online-Tool?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Roman Hirsbrunner</dc:creator>
  <cp:lastModifiedBy>Peter Johannes Weber</cp:lastModifiedBy>
  <cp:revision>49</cp:revision>
  <cp:lastPrinted>2006-05-05T15:51:19Z</cp:lastPrinted>
  <dcterms:created xsi:type="dcterms:W3CDTF">2013-05-03T12:28:19Z</dcterms:created>
  <dcterms:modified xsi:type="dcterms:W3CDTF">2013-05-03T12:29:09Z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673658288</vt:i4>
  </property>
  <property fmtid="{D5CDD505-2E9C-101B-9397-08002B2CF9AE}" pid="3" name="_NewReviewCycle">
    <vt:lpwstr/>
  </property>
  <property fmtid="{D5CDD505-2E9C-101B-9397-08002B2CF9AE}" pid="4" name="_EmailSubject">
    <vt:lpwstr>Mine-ex Präsentation</vt:lpwstr>
  </property>
  <property fmtid="{D5CDD505-2E9C-101B-9397-08002B2CF9AE}" pid="5" name="_AuthorEmail">
    <vt:lpwstr>iris.dellsperger@sbb.ch</vt:lpwstr>
  </property>
  <property fmtid="{D5CDD505-2E9C-101B-9397-08002B2CF9AE}" pid="6" name="_AuthorEmailDisplayName">
    <vt:lpwstr>Dellsperger Iris (IT-UE)</vt:lpwstr>
  </property>
</Properties>
</file>